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4500" cy="9931400"/>
  <p:defaultTextStyle>
    <a:defPPr>
      <a:defRPr lang="en-US"/>
    </a:defPPr>
    <a:lvl1pPr algn="l" defTabSz="10937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546100" indent="-88900" algn="l" defTabSz="10937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093788" indent="-179388" algn="l" defTabSz="10937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641475" indent="-269875" algn="l" defTabSz="10937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187575" indent="-358775" algn="l" defTabSz="1093788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B5A"/>
    <a:srgbClr val="217C88"/>
    <a:srgbClr val="33CCCC"/>
    <a:srgbClr val="971B37"/>
    <a:srgbClr val="66FF33"/>
    <a:srgbClr val="00B050"/>
    <a:srgbClr val="144856"/>
    <a:srgbClr val="175A68"/>
    <a:srgbClr val="FE5E00"/>
    <a:srgbClr val="F8B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4575" autoAdjust="0"/>
    <p:restoredTop sz="95441" autoAdjust="0"/>
  </p:normalViewPr>
  <p:slideViewPr>
    <p:cSldViewPr snapToGrid="0">
      <p:cViewPr>
        <p:scale>
          <a:sx n="100" d="100"/>
          <a:sy n="100" d="100"/>
        </p:scale>
        <p:origin x="1272" y="-3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429BEA-25BE-410D-BE5E-4E1FB9B7AF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944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93D4BE-B55E-433A-9C17-511AFFCFCE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7890" y="0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944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09C514-2D65-4674-BC07-189380C6D537}" type="datetimeFigureOut">
              <a:rPr lang="en-US"/>
              <a:pPr>
                <a:defRPr/>
              </a:pPr>
              <a:t>11/9/2025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4967AAB-A8DA-45DD-BCF9-C6AC8AC5E7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474913" y="1241425"/>
            <a:ext cx="184467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2EA3B57-EB49-4D5E-852F-16269B95C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133" y="4779080"/>
            <a:ext cx="5436235" cy="39103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28A05-BF62-4626-BD75-75C131079BB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4274"/>
            <a:ext cx="2945024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9447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DC305-D814-4CC6-80FB-2B57E0F779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7890" y="9434274"/>
            <a:ext cx="2945024" cy="49712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8974AD2-CA02-4F32-B9B2-45969E5EEE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5138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0275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95413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60550" algn="l" defTabSz="9302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694E07EB-7754-4D6C-A7A1-2E61BC77E1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B3009F-D282-44BC-9872-11F5120BD9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067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21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4CF9CA8-F906-4E44-816D-E4338D139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75E980-EC14-4530-9A05-2CC370F24BEF}" type="slidenum">
              <a:rPr lang="en-US" altLang="en-US" sz="120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E1361-4954-4796-A70B-D500E73C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9AFEB-37FA-430C-9994-82C802A49526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513B4-4BC7-4F6A-B5E8-D2C28B32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E5E3-4F27-45AD-BE67-7F45754BF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51E4D-C462-460E-AF3B-F1AE0893E9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9724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34FC3-D62B-4C48-AA2A-D50CF42A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01B2A-C51A-492E-A2C5-49601B97E846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DA28D-71DD-4D74-84BF-C2A9D9D22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2395E-05F1-4635-9DC7-67FEAEF3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1884C-F9B9-4C9F-ADA9-CA5A25186A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154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25E8-70BB-4325-A0F7-C1608CC9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929D4-DE73-4527-B243-35F454742C3E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37BCD-9A2E-4FF2-9630-B43373073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5D8DC-5087-4292-AD7C-713DE07F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A6342-333D-47EC-879E-8D4DE1C9CE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940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22B21-D804-412A-AB43-77C106BE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B993-D04A-483F-8C93-FF02181A99CE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5D85-1F5E-431F-9F7B-A559D086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9ADF8-9896-435E-819F-37C90F85A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6CED7-45EB-4F8B-9FEC-C114A00693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432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3F834-BA4A-42C3-87F2-388C557A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D8193-DD11-4FF3-A7DC-6673B3978C70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ECA7F-9A5E-43A2-8AE6-E310A394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2331D-31A4-42AD-9CC5-3B84E8D8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3E26F-FBCE-403D-92D7-E7CB0F147A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974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F24E5A-1E44-491D-98CF-646982AE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08E8-304F-45D1-B4EB-FD2CCE3F64C3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8534A-50CB-4833-92C1-BEAD89DC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2FA9C4-4D68-47DC-B063-469A55BBB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29CCB-7188-4756-AC36-13916F59C51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8704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77F5CAD-1C50-46AB-B229-4D7C5CAE4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A86A5-9268-4DEA-B1CA-6754B7A2FFCC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56DDB9-40CB-454B-81F9-79B8BF86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6B743A-12A8-48BB-A239-135C0DD3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EC80A-2668-4121-95B0-04E4058C23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27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1BA94AD-E937-4DF7-8538-D1BCF890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ADC25-882D-4C4E-9481-8C92F1177052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182D7F7-8CD8-413B-961C-D13D289B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7B5CF5-D746-42B4-A7BC-D20C9B7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F8FF2-1AF6-44E3-A9DD-D7CECBB836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693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0B26F96-E68D-48CC-BA9D-83287D88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2C34B-04B3-4619-98E4-66517C91066D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FEDA0E-B729-40F9-96C2-F83720E9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729279-3864-46AD-9BD3-94C2D1E9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0A6E-4CF8-453D-B8AB-1DD4DECFEC0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5519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53F03-61E2-4B85-859F-BCD2780D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C8424-CBFD-4382-B2CC-7C273E6796D2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00E6CC-9D61-48DB-8B4B-2CB3701D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B88A7E-B3BA-4265-8596-4CE9282C0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68759-298B-4940-91BF-131EFC88DD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523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rtlCol="0">
            <a:normAutofit/>
          </a:bodyPr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0BBF3B-FAD0-4EBE-A98C-71C32C3C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0D856-3719-404D-B9A4-188AF8C44624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5AA3B-564A-4159-8EC0-D640F2BD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D08956-843F-45E1-849B-5A9FA08D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D0848-ADEC-4A1B-BCB8-4EC5EB9C29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07536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3D356FE-BFCD-4C26-B1B5-90884A0A1A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8338" y="939800"/>
            <a:ext cx="8383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A8B62F4-BB5E-4D30-B90F-6EE250793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8338" y="4695825"/>
            <a:ext cx="8383587" cy="1119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1F930-1228-48A5-A996-FE190E99B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8338" y="16349663"/>
            <a:ext cx="2187575" cy="93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94475" eaLnBrk="1" fontAlgn="auto" hangingPunct="1">
              <a:spcBef>
                <a:spcPts val="0"/>
              </a:spcBef>
              <a:spcAft>
                <a:spcPts val="0"/>
              </a:spcAft>
              <a:defRPr sz="127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88864F-2C3D-4182-8209-D250A5679695}" type="datetimeFigureOut">
              <a:rPr lang="en-GB"/>
              <a:pPr>
                <a:defRPr/>
              </a:pPr>
              <a:t>09/11/2025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9DF96-A280-4963-80F7-C1178FDF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9450" y="16349663"/>
            <a:ext cx="3281363" cy="939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94475" eaLnBrk="1" fontAlgn="auto" hangingPunct="1">
              <a:spcBef>
                <a:spcPts val="0"/>
              </a:spcBef>
              <a:spcAft>
                <a:spcPts val="0"/>
              </a:spcAft>
              <a:defRPr sz="127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BCA99-F51B-4210-B955-28AD7ADDC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4350" y="16349663"/>
            <a:ext cx="2187575" cy="939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3B0456-36CA-4749-93FF-B5B9BA6A53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2pPr>
      <a:lvl3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3pPr>
      <a:lvl4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4pPr>
      <a:lvl5pPr algn="l" defTabSz="9715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971550" rtl="0" fontAlgn="base">
        <a:lnSpc>
          <a:spcPct val="90000"/>
        </a:lnSpc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2888" indent="-242888" algn="l" defTabSz="971550" rtl="0" eaLnBrk="0" fontAlgn="base" hangingPunct="0">
        <a:lnSpc>
          <a:spcPct val="90000"/>
        </a:lnSpc>
        <a:spcBef>
          <a:spcPts val="1063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8663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438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00213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85988" indent="-242888" algn="l" defTabSz="971550" rtl="0" eaLnBrk="0" fontAlgn="base" hangingPunct="0">
        <a:lnSpc>
          <a:spcPct val="90000"/>
        </a:lnSpc>
        <a:spcBef>
          <a:spcPts val="538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7.png"/><Relationship Id="rId21" Type="http://schemas.microsoft.com/office/2007/relationships/hdphoto" Target="../media/hdphoto3.wdp"/><Relationship Id="rId42" Type="http://schemas.openxmlformats.org/officeDocument/2006/relationships/image" Target="../media/image28.jpeg"/><Relationship Id="rId47" Type="http://schemas.openxmlformats.org/officeDocument/2006/relationships/image" Target="../media/image32.png"/><Relationship Id="rId63" Type="http://schemas.openxmlformats.org/officeDocument/2006/relationships/image" Target="../media/image43.png"/><Relationship Id="rId68" Type="http://schemas.openxmlformats.org/officeDocument/2006/relationships/image" Target="../media/image46.png"/><Relationship Id="rId84" Type="http://schemas.microsoft.com/office/2007/relationships/hdphoto" Target="../media/hdphoto23.wdp"/><Relationship Id="rId89" Type="http://schemas.openxmlformats.org/officeDocument/2006/relationships/image" Target="../media/image61.png"/><Relationship Id="rId112" Type="http://schemas.openxmlformats.org/officeDocument/2006/relationships/image" Target="../media/image74.png"/><Relationship Id="rId16" Type="http://schemas.openxmlformats.org/officeDocument/2006/relationships/image" Target="../media/image13.jpeg"/><Relationship Id="rId107" Type="http://schemas.openxmlformats.org/officeDocument/2006/relationships/image" Target="../media/image71.png"/><Relationship Id="rId11" Type="http://schemas.openxmlformats.org/officeDocument/2006/relationships/image" Target="../media/image8.jpeg"/><Relationship Id="rId32" Type="http://schemas.microsoft.com/office/2007/relationships/hdphoto" Target="../media/hdphoto8.wdp"/><Relationship Id="rId37" Type="http://schemas.openxmlformats.org/officeDocument/2006/relationships/image" Target="../media/image25.png"/><Relationship Id="rId53" Type="http://schemas.openxmlformats.org/officeDocument/2006/relationships/image" Target="../media/image36.jpg"/><Relationship Id="rId58" Type="http://schemas.openxmlformats.org/officeDocument/2006/relationships/image" Target="../media/image39.png"/><Relationship Id="rId74" Type="http://schemas.openxmlformats.org/officeDocument/2006/relationships/image" Target="../media/image51.png"/><Relationship Id="rId79" Type="http://schemas.openxmlformats.org/officeDocument/2006/relationships/image" Target="../media/image56.png"/><Relationship Id="rId102" Type="http://schemas.openxmlformats.org/officeDocument/2006/relationships/image" Target="../media/image68.png"/><Relationship Id="rId123" Type="http://schemas.openxmlformats.org/officeDocument/2006/relationships/image" Target="../media/image83.png"/><Relationship Id="rId128" Type="http://schemas.openxmlformats.org/officeDocument/2006/relationships/image" Target="../media/image87.png"/><Relationship Id="rId5" Type="http://schemas.microsoft.com/office/2007/relationships/hdphoto" Target="../media/hdphoto1.wdp"/><Relationship Id="rId90" Type="http://schemas.openxmlformats.org/officeDocument/2006/relationships/image" Target="../media/image62.png"/><Relationship Id="rId95" Type="http://schemas.microsoft.com/office/2007/relationships/hdphoto" Target="../media/hdphoto28.wdp"/><Relationship Id="rId22" Type="http://schemas.openxmlformats.org/officeDocument/2006/relationships/image" Target="../media/image17.png"/><Relationship Id="rId27" Type="http://schemas.microsoft.com/office/2007/relationships/hdphoto" Target="../media/hdphoto6.wdp"/><Relationship Id="rId43" Type="http://schemas.openxmlformats.org/officeDocument/2006/relationships/image" Target="../media/image29.png"/><Relationship Id="rId48" Type="http://schemas.openxmlformats.org/officeDocument/2006/relationships/image" Target="../media/image33.png"/><Relationship Id="rId64" Type="http://schemas.microsoft.com/office/2007/relationships/hdphoto" Target="../media/hdphoto18.wdp"/><Relationship Id="rId69" Type="http://schemas.microsoft.com/office/2007/relationships/hdphoto" Target="../media/hdphoto20.wdp"/><Relationship Id="rId113" Type="http://schemas.microsoft.com/office/2007/relationships/hdphoto" Target="../media/hdphoto36.wdp"/><Relationship Id="rId118" Type="http://schemas.openxmlformats.org/officeDocument/2006/relationships/image" Target="../media/image78.png"/><Relationship Id="rId80" Type="http://schemas.microsoft.com/office/2007/relationships/hdphoto" Target="../media/hdphoto21.wdp"/><Relationship Id="rId85" Type="http://schemas.openxmlformats.org/officeDocument/2006/relationships/image" Target="../media/image59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33" Type="http://schemas.openxmlformats.org/officeDocument/2006/relationships/image" Target="../media/image23.jpeg"/><Relationship Id="rId38" Type="http://schemas.microsoft.com/office/2007/relationships/hdphoto" Target="../media/hdphoto10.wdp"/><Relationship Id="rId59" Type="http://schemas.openxmlformats.org/officeDocument/2006/relationships/image" Target="../media/image40.png"/><Relationship Id="rId103" Type="http://schemas.microsoft.com/office/2007/relationships/hdphoto" Target="../media/hdphoto32.wdp"/><Relationship Id="rId108" Type="http://schemas.microsoft.com/office/2007/relationships/hdphoto" Target="../media/hdphoto34.wdp"/><Relationship Id="rId124" Type="http://schemas.openxmlformats.org/officeDocument/2006/relationships/image" Target="../media/image84.png"/><Relationship Id="rId129" Type="http://schemas.microsoft.com/office/2007/relationships/hdphoto" Target="../media/hdphoto39.wdp"/><Relationship Id="rId54" Type="http://schemas.openxmlformats.org/officeDocument/2006/relationships/image" Target="../media/image37.png"/><Relationship Id="rId70" Type="http://schemas.openxmlformats.org/officeDocument/2006/relationships/image" Target="../media/image47.png"/><Relationship Id="rId75" Type="http://schemas.openxmlformats.org/officeDocument/2006/relationships/image" Target="../media/image52.png"/><Relationship Id="rId91" Type="http://schemas.microsoft.com/office/2007/relationships/hdphoto" Target="../media/hdphoto26.wdp"/><Relationship Id="rId9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23" Type="http://schemas.microsoft.com/office/2007/relationships/hdphoto" Target="../media/hdphoto4.wdp"/><Relationship Id="rId28" Type="http://schemas.openxmlformats.org/officeDocument/2006/relationships/image" Target="../media/image20.jpeg"/><Relationship Id="rId49" Type="http://schemas.openxmlformats.org/officeDocument/2006/relationships/image" Target="../media/image34.png"/><Relationship Id="rId114" Type="http://schemas.openxmlformats.org/officeDocument/2006/relationships/image" Target="../media/image75.png"/><Relationship Id="rId119" Type="http://schemas.openxmlformats.org/officeDocument/2006/relationships/image" Target="../media/image79.png"/><Relationship Id="rId44" Type="http://schemas.openxmlformats.org/officeDocument/2006/relationships/image" Target="../media/image30.png"/><Relationship Id="rId60" Type="http://schemas.openxmlformats.org/officeDocument/2006/relationships/image" Target="../media/image41.png"/><Relationship Id="rId65" Type="http://schemas.openxmlformats.org/officeDocument/2006/relationships/image" Target="../media/image44.png"/><Relationship Id="rId81" Type="http://schemas.openxmlformats.org/officeDocument/2006/relationships/image" Target="../media/image57.png"/><Relationship Id="rId86" Type="http://schemas.microsoft.com/office/2007/relationships/hdphoto" Target="../media/hdphoto24.wdp"/><Relationship Id="rId130" Type="http://schemas.openxmlformats.org/officeDocument/2006/relationships/image" Target="../media/image88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9" Type="http://schemas.openxmlformats.org/officeDocument/2006/relationships/image" Target="../media/image26.png"/><Relationship Id="rId109" Type="http://schemas.openxmlformats.org/officeDocument/2006/relationships/image" Target="../media/image72.png"/><Relationship Id="rId34" Type="http://schemas.openxmlformats.org/officeDocument/2006/relationships/image" Target="../media/image24.png"/><Relationship Id="rId50" Type="http://schemas.microsoft.com/office/2007/relationships/hdphoto" Target="../media/hdphoto13.wdp"/><Relationship Id="rId55" Type="http://schemas.microsoft.com/office/2007/relationships/hdphoto" Target="../media/hdphoto15.wdp"/><Relationship Id="rId76" Type="http://schemas.openxmlformats.org/officeDocument/2006/relationships/image" Target="../media/image53.png"/><Relationship Id="rId97" Type="http://schemas.microsoft.com/office/2007/relationships/hdphoto" Target="../media/hdphoto29.wdp"/><Relationship Id="rId104" Type="http://schemas.openxmlformats.org/officeDocument/2006/relationships/image" Target="../media/image69.jpeg"/><Relationship Id="rId120" Type="http://schemas.openxmlformats.org/officeDocument/2006/relationships/image" Target="../media/image80.png"/><Relationship Id="rId125" Type="http://schemas.openxmlformats.org/officeDocument/2006/relationships/image" Target="../media/image85.jpg"/><Relationship Id="rId7" Type="http://schemas.openxmlformats.org/officeDocument/2006/relationships/image" Target="../media/image4.png"/><Relationship Id="rId71" Type="http://schemas.openxmlformats.org/officeDocument/2006/relationships/image" Target="../media/image48.png"/><Relationship Id="rId92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21.png"/><Relationship Id="rId24" Type="http://schemas.openxmlformats.org/officeDocument/2006/relationships/image" Target="../media/image18.png"/><Relationship Id="rId40" Type="http://schemas.microsoft.com/office/2007/relationships/hdphoto" Target="../media/hdphoto11.wdp"/><Relationship Id="rId45" Type="http://schemas.microsoft.com/office/2007/relationships/hdphoto" Target="../media/hdphoto12.wdp"/><Relationship Id="rId66" Type="http://schemas.microsoft.com/office/2007/relationships/hdphoto" Target="../media/hdphoto19.wdp"/><Relationship Id="rId87" Type="http://schemas.openxmlformats.org/officeDocument/2006/relationships/image" Target="../media/image60.png"/><Relationship Id="rId110" Type="http://schemas.openxmlformats.org/officeDocument/2006/relationships/image" Target="../media/image73.png"/><Relationship Id="rId115" Type="http://schemas.microsoft.com/office/2007/relationships/hdphoto" Target="../media/hdphoto37.wdp"/><Relationship Id="rId131" Type="http://schemas.openxmlformats.org/officeDocument/2006/relationships/image" Target="../media/image89.png"/><Relationship Id="rId61" Type="http://schemas.openxmlformats.org/officeDocument/2006/relationships/image" Target="../media/image42.png"/><Relationship Id="rId82" Type="http://schemas.microsoft.com/office/2007/relationships/hdphoto" Target="../media/hdphoto22.wdp"/><Relationship Id="rId19" Type="http://schemas.microsoft.com/office/2007/relationships/hdphoto" Target="../media/hdphoto2.wdp"/><Relationship Id="rId14" Type="http://schemas.openxmlformats.org/officeDocument/2006/relationships/image" Target="../media/image11.png"/><Relationship Id="rId30" Type="http://schemas.microsoft.com/office/2007/relationships/hdphoto" Target="../media/hdphoto7.wdp"/><Relationship Id="rId35" Type="http://schemas.microsoft.com/office/2007/relationships/hdphoto" Target="../media/hdphoto9.wdp"/><Relationship Id="rId56" Type="http://schemas.openxmlformats.org/officeDocument/2006/relationships/image" Target="../media/image38.png"/><Relationship Id="rId77" Type="http://schemas.openxmlformats.org/officeDocument/2006/relationships/image" Target="../media/image54.png"/><Relationship Id="rId100" Type="http://schemas.openxmlformats.org/officeDocument/2006/relationships/image" Target="../media/image67.png"/><Relationship Id="rId105" Type="http://schemas.openxmlformats.org/officeDocument/2006/relationships/image" Target="../media/image70.png"/><Relationship Id="rId126" Type="http://schemas.openxmlformats.org/officeDocument/2006/relationships/image" Target="../media/image86.png"/><Relationship Id="rId8" Type="http://schemas.openxmlformats.org/officeDocument/2006/relationships/image" Target="../media/image5.png"/><Relationship Id="rId51" Type="http://schemas.openxmlformats.org/officeDocument/2006/relationships/image" Target="../media/image35.png"/><Relationship Id="rId72" Type="http://schemas.openxmlformats.org/officeDocument/2006/relationships/image" Target="../media/image49.png"/><Relationship Id="rId93" Type="http://schemas.microsoft.com/office/2007/relationships/hdphoto" Target="../media/hdphoto27.wdp"/><Relationship Id="rId98" Type="http://schemas.openxmlformats.org/officeDocument/2006/relationships/image" Target="../media/image66.png"/><Relationship Id="rId121" Type="http://schemas.openxmlformats.org/officeDocument/2006/relationships/image" Target="../media/image81.png"/><Relationship Id="rId3" Type="http://schemas.openxmlformats.org/officeDocument/2006/relationships/image" Target="../media/image1.png"/><Relationship Id="rId25" Type="http://schemas.microsoft.com/office/2007/relationships/hdphoto" Target="../media/hdphoto5.wdp"/><Relationship Id="rId46" Type="http://schemas.openxmlformats.org/officeDocument/2006/relationships/image" Target="../media/image31.png"/><Relationship Id="rId67" Type="http://schemas.openxmlformats.org/officeDocument/2006/relationships/image" Target="../media/image45.png"/><Relationship Id="rId116" Type="http://schemas.openxmlformats.org/officeDocument/2006/relationships/image" Target="../media/image76.png"/><Relationship Id="rId20" Type="http://schemas.openxmlformats.org/officeDocument/2006/relationships/image" Target="../media/image16.png"/><Relationship Id="rId41" Type="http://schemas.openxmlformats.org/officeDocument/2006/relationships/image" Target="../media/image27.png"/><Relationship Id="rId62" Type="http://schemas.microsoft.com/office/2007/relationships/hdphoto" Target="../media/hdphoto17.wdp"/><Relationship Id="rId83" Type="http://schemas.openxmlformats.org/officeDocument/2006/relationships/image" Target="../media/image58.png"/><Relationship Id="rId88" Type="http://schemas.microsoft.com/office/2007/relationships/hdphoto" Target="../media/hdphoto25.wdp"/><Relationship Id="rId111" Type="http://schemas.microsoft.com/office/2007/relationships/hdphoto" Target="../media/hdphoto35.wdp"/><Relationship Id="rId15" Type="http://schemas.openxmlformats.org/officeDocument/2006/relationships/image" Target="../media/image12.png"/><Relationship Id="rId36" Type="http://schemas.openxmlformats.org/officeDocument/2006/relationships/hyperlink" Target="http://www.google.co.uk/url?sa=i&amp;source=images&amp;cd=&amp;cad=rja&amp;docid=Q5mp4JPWqL7QEM&amp;tbnid=tbpBFoa2wvOx6M&amp;ved=0CAgQjRw&amp;url=http://blogs.artinfo.com/artintheair/2012/10/18/see-roy-lichtensteins-cover-for-newsweeks-1966-pop-art-issue/&amp;ei=zRHgUrHhCoyjhge4w4GYBQ&amp;psig=AFQjCNE5y3QT8K4TmtKCx0pTmmRqzIbQkg&amp;ust=1390502733352570" TargetMode="External"/><Relationship Id="rId57" Type="http://schemas.microsoft.com/office/2007/relationships/hdphoto" Target="../media/hdphoto16.wdp"/><Relationship Id="rId106" Type="http://schemas.microsoft.com/office/2007/relationships/hdphoto" Target="../media/hdphoto33.wdp"/><Relationship Id="rId127" Type="http://schemas.microsoft.com/office/2007/relationships/hdphoto" Target="../media/hdphoto38.wdp"/><Relationship Id="rId10" Type="http://schemas.openxmlformats.org/officeDocument/2006/relationships/image" Target="../media/image7.png"/><Relationship Id="rId31" Type="http://schemas.openxmlformats.org/officeDocument/2006/relationships/image" Target="../media/image22.png"/><Relationship Id="rId52" Type="http://schemas.microsoft.com/office/2007/relationships/hdphoto" Target="../media/hdphoto14.wdp"/><Relationship Id="rId73" Type="http://schemas.openxmlformats.org/officeDocument/2006/relationships/image" Target="../media/image50.png"/><Relationship Id="rId78" Type="http://schemas.openxmlformats.org/officeDocument/2006/relationships/image" Target="../media/image55.png"/><Relationship Id="rId94" Type="http://schemas.openxmlformats.org/officeDocument/2006/relationships/image" Target="../media/image64.png"/><Relationship Id="rId99" Type="http://schemas.microsoft.com/office/2007/relationships/hdphoto" Target="../media/hdphoto30.wdp"/><Relationship Id="rId101" Type="http://schemas.microsoft.com/office/2007/relationships/hdphoto" Target="../media/hdphoto31.wdp"/><Relationship Id="rId122" Type="http://schemas.openxmlformats.org/officeDocument/2006/relationships/image" Target="../media/image82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2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 426">
            <a:extLst>
              <a:ext uri="{FF2B5EF4-FFF2-40B4-BE49-F238E27FC236}">
                <a16:creationId xmlns:a16="http://schemas.microsoft.com/office/drawing/2014/main" id="{E73AD7F3-A6DB-42E9-ACAF-C8024D7754F0}"/>
              </a:ext>
            </a:extLst>
          </p:cNvPr>
          <p:cNvSpPr/>
          <p:nvPr/>
        </p:nvSpPr>
        <p:spPr>
          <a:xfrm>
            <a:off x="79773" y="57150"/>
            <a:ext cx="9561954" cy="17583150"/>
          </a:xfrm>
          <a:prstGeom prst="rect">
            <a:avLst/>
          </a:prstGeom>
          <a:solidFill>
            <a:schemeClr val="bg1"/>
          </a:solidFill>
          <a:ln w="165100">
            <a:solidFill>
              <a:srgbClr val="AA97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1A6019FC-75F6-47A5-A55B-A84C05AA6B71}"/>
              </a:ext>
            </a:extLst>
          </p:cNvPr>
          <p:cNvCxnSpPr>
            <a:cxnSpLocks/>
          </p:cNvCxnSpPr>
          <p:nvPr/>
        </p:nvCxnSpPr>
        <p:spPr>
          <a:xfrm>
            <a:off x="3411163" y="10851029"/>
            <a:ext cx="142218" cy="24232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>
            <a:off x="924697" y="14386701"/>
            <a:ext cx="256234" cy="4078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V="1">
            <a:off x="2333999" y="13585463"/>
            <a:ext cx="9235" cy="35257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>
            <a:off x="2220655" y="13048965"/>
            <a:ext cx="118025" cy="2218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H="1">
            <a:off x="3777605" y="13185139"/>
            <a:ext cx="13871" cy="14724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V="1">
            <a:off x="3090270" y="13673640"/>
            <a:ext cx="13408" cy="15833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H="1" flipV="1">
            <a:off x="3909005" y="13623704"/>
            <a:ext cx="156936" cy="2613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  <a:stCxn id="158" idx="0"/>
          </p:cNvCxnSpPr>
          <p:nvPr/>
        </p:nvCxnSpPr>
        <p:spPr>
          <a:xfrm flipV="1">
            <a:off x="715237" y="15208081"/>
            <a:ext cx="669142" cy="9078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>
            <a:off x="934969" y="13876113"/>
            <a:ext cx="448955" cy="16939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1585076" y="15773782"/>
            <a:ext cx="200947" cy="35810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H="1" flipV="1">
            <a:off x="7742271" y="15745608"/>
            <a:ext cx="339259" cy="50400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>
            <a:off x="5257680" y="15348348"/>
            <a:ext cx="214761" cy="28110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>
            <a:off x="7231584" y="15322977"/>
            <a:ext cx="13076" cy="17995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7466683" y="15694772"/>
            <a:ext cx="3102" cy="34244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H="1">
            <a:off x="7657386" y="15292833"/>
            <a:ext cx="41054" cy="35699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H="1" flipV="1">
            <a:off x="4334751" y="15791110"/>
            <a:ext cx="1271" cy="24389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H="1">
            <a:off x="6909327" y="15325107"/>
            <a:ext cx="19999" cy="3469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6605279" y="15834488"/>
            <a:ext cx="53554" cy="64524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7024058" y="15836383"/>
            <a:ext cx="11916" cy="17715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6043619" y="15891979"/>
            <a:ext cx="230271" cy="59460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3103678" y="15831991"/>
            <a:ext cx="136730" cy="3172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Connector 433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V="1">
            <a:off x="3785830" y="15859067"/>
            <a:ext cx="2178" cy="20531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Straight Connector 440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H="1">
            <a:off x="4697693" y="13086180"/>
            <a:ext cx="125646" cy="26128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Connector 425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H="1">
            <a:off x="3334707" y="15236941"/>
            <a:ext cx="42293" cy="24165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>
            <a:off x="6282893" y="15320666"/>
            <a:ext cx="19193" cy="19575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2DF58303-A415-4ABF-98FB-55DD60E0EAAB}"/>
              </a:ext>
            </a:extLst>
          </p:cNvPr>
          <p:cNvCxnSpPr>
            <a:cxnSpLocks/>
          </p:cNvCxnSpPr>
          <p:nvPr/>
        </p:nvCxnSpPr>
        <p:spPr>
          <a:xfrm flipV="1">
            <a:off x="5151288" y="15844071"/>
            <a:ext cx="125568" cy="2742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E20E7A3-EE8E-4C64-8FE6-CAF4C4CB3462}"/>
              </a:ext>
            </a:extLst>
          </p:cNvPr>
          <p:cNvCxnSpPr>
            <a:cxnSpLocks/>
          </p:cNvCxnSpPr>
          <p:nvPr/>
        </p:nvCxnSpPr>
        <p:spPr>
          <a:xfrm flipH="1">
            <a:off x="1787263" y="15097430"/>
            <a:ext cx="163436" cy="10200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H="1" flipV="1">
            <a:off x="5997118" y="13705236"/>
            <a:ext cx="22613" cy="17646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H="1" flipV="1">
            <a:off x="6815102" y="13711855"/>
            <a:ext cx="17715" cy="19681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>
            <a:off x="5796885" y="13157860"/>
            <a:ext cx="1918" cy="1363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H="1" flipV="1">
            <a:off x="7455166" y="13654659"/>
            <a:ext cx="174800" cy="30329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>
            <a:off x="6861670" y="13000773"/>
            <a:ext cx="11925" cy="29216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  <a:stCxn id="417" idx="1"/>
          </p:cNvCxnSpPr>
          <p:nvPr/>
        </p:nvCxnSpPr>
        <p:spPr>
          <a:xfrm flipH="1" flipV="1">
            <a:off x="8135572" y="13677044"/>
            <a:ext cx="359464" cy="29993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>
            <a:off x="8095832" y="13082659"/>
            <a:ext cx="209576" cy="31136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41F4D191-19C4-4490-9C34-CDB1329843D2}"/>
              </a:ext>
            </a:extLst>
          </p:cNvPr>
          <p:cNvCxnSpPr>
            <a:cxnSpLocks/>
          </p:cNvCxnSpPr>
          <p:nvPr/>
        </p:nvCxnSpPr>
        <p:spPr>
          <a:xfrm flipH="1">
            <a:off x="8527481" y="11135599"/>
            <a:ext cx="260042" cy="27117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41F4D191-19C4-4490-9C34-CDB1329843D2}"/>
              </a:ext>
            </a:extLst>
          </p:cNvPr>
          <p:cNvCxnSpPr>
            <a:cxnSpLocks/>
            <a:stCxn id="104" idx="1"/>
          </p:cNvCxnSpPr>
          <p:nvPr/>
        </p:nvCxnSpPr>
        <p:spPr>
          <a:xfrm flipH="1">
            <a:off x="8186664" y="10780986"/>
            <a:ext cx="196892" cy="27207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Connector 469">
            <a:extLst>
              <a:ext uri="{FF2B5EF4-FFF2-40B4-BE49-F238E27FC236}">
                <a16:creationId xmlns:a16="http://schemas.microsoft.com/office/drawing/2014/main" id="{251CBBE1-1752-4018-819A-A4EEBA8AFED1}"/>
              </a:ext>
            </a:extLst>
          </p:cNvPr>
          <p:cNvCxnSpPr>
            <a:cxnSpLocks/>
          </p:cNvCxnSpPr>
          <p:nvPr/>
        </p:nvCxnSpPr>
        <p:spPr>
          <a:xfrm flipH="1" flipV="1">
            <a:off x="6678106" y="11424971"/>
            <a:ext cx="102920" cy="25411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F55CE8CA-6B9D-404D-B276-C30361A2733B}"/>
              </a:ext>
            </a:extLst>
          </p:cNvPr>
          <p:cNvCxnSpPr>
            <a:cxnSpLocks/>
          </p:cNvCxnSpPr>
          <p:nvPr/>
        </p:nvCxnSpPr>
        <p:spPr>
          <a:xfrm flipV="1">
            <a:off x="5650804" y="11408337"/>
            <a:ext cx="104198" cy="19818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00BD680F-771F-4CF6-9D2B-0942FB10B42A}"/>
              </a:ext>
            </a:extLst>
          </p:cNvPr>
          <p:cNvCxnSpPr>
            <a:cxnSpLocks/>
          </p:cNvCxnSpPr>
          <p:nvPr/>
        </p:nvCxnSpPr>
        <p:spPr>
          <a:xfrm flipH="1">
            <a:off x="5756398" y="10851029"/>
            <a:ext cx="7704" cy="19550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00BD680F-771F-4CF6-9D2B-0942FB10B42A}"/>
              </a:ext>
            </a:extLst>
          </p:cNvPr>
          <p:cNvCxnSpPr>
            <a:cxnSpLocks/>
          </p:cNvCxnSpPr>
          <p:nvPr/>
        </p:nvCxnSpPr>
        <p:spPr>
          <a:xfrm>
            <a:off x="6648023" y="10869973"/>
            <a:ext cx="549306" cy="13454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F268CDC9-18C7-4701-836E-44DB167548FA}"/>
              </a:ext>
            </a:extLst>
          </p:cNvPr>
          <p:cNvCxnSpPr>
            <a:cxnSpLocks/>
          </p:cNvCxnSpPr>
          <p:nvPr/>
        </p:nvCxnSpPr>
        <p:spPr>
          <a:xfrm flipV="1">
            <a:off x="7062097" y="11498271"/>
            <a:ext cx="70157" cy="15061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FEE1831-22DA-439F-889A-B361A46D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077" y="11534532"/>
            <a:ext cx="121931" cy="195089"/>
          </a:xfrm>
          <a:prstGeom prst="rect">
            <a:avLst/>
          </a:prstGeom>
        </p:spPr>
      </p:pic>
      <p:cxnSp>
        <p:nvCxnSpPr>
          <p:cNvPr id="552" name="Straight Connector 551">
            <a:extLst>
              <a:ext uri="{FF2B5EF4-FFF2-40B4-BE49-F238E27FC236}">
                <a16:creationId xmlns:a16="http://schemas.microsoft.com/office/drawing/2014/main" id="{0A73F58A-754A-4FDD-9B39-7EE0BE29DB64}"/>
              </a:ext>
            </a:extLst>
          </p:cNvPr>
          <p:cNvCxnSpPr>
            <a:cxnSpLocks/>
          </p:cNvCxnSpPr>
          <p:nvPr/>
        </p:nvCxnSpPr>
        <p:spPr>
          <a:xfrm flipV="1">
            <a:off x="6431307" y="11427567"/>
            <a:ext cx="719" cy="52316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7599272F-1346-47A4-A0B7-9F304CFEFE38}"/>
              </a:ext>
            </a:extLst>
          </p:cNvPr>
          <p:cNvCxnSpPr>
            <a:cxnSpLocks/>
          </p:cNvCxnSpPr>
          <p:nvPr/>
        </p:nvCxnSpPr>
        <p:spPr>
          <a:xfrm flipH="1">
            <a:off x="7541118" y="10771160"/>
            <a:ext cx="80466" cy="24702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46044B4A-0114-4C3F-9738-4CA2A49D8E41}"/>
              </a:ext>
            </a:extLst>
          </p:cNvPr>
          <p:cNvCxnSpPr>
            <a:cxnSpLocks/>
          </p:cNvCxnSpPr>
          <p:nvPr/>
        </p:nvCxnSpPr>
        <p:spPr>
          <a:xfrm flipH="1">
            <a:off x="6580741" y="10870422"/>
            <a:ext cx="80560" cy="19788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D087DFF1-8493-4CEB-9A41-81BF27207905}"/>
              </a:ext>
            </a:extLst>
          </p:cNvPr>
          <p:cNvCxnSpPr>
            <a:cxnSpLocks/>
          </p:cNvCxnSpPr>
          <p:nvPr/>
        </p:nvCxnSpPr>
        <p:spPr>
          <a:xfrm flipH="1" flipV="1">
            <a:off x="4311121" y="11414933"/>
            <a:ext cx="182333" cy="24580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2E24D78A-D0BE-4B9C-8D63-A0AF9658F010}"/>
              </a:ext>
            </a:extLst>
          </p:cNvPr>
          <p:cNvCxnSpPr>
            <a:cxnSpLocks/>
          </p:cNvCxnSpPr>
          <p:nvPr/>
        </p:nvCxnSpPr>
        <p:spPr>
          <a:xfrm flipH="1">
            <a:off x="4206761" y="10918292"/>
            <a:ext cx="127991" cy="19256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770A4E68-E200-4939-92F7-5BEE1AE9F0C3}"/>
              </a:ext>
            </a:extLst>
          </p:cNvPr>
          <p:cNvCxnSpPr>
            <a:cxnSpLocks/>
          </p:cNvCxnSpPr>
          <p:nvPr/>
        </p:nvCxnSpPr>
        <p:spPr>
          <a:xfrm flipV="1">
            <a:off x="1202845" y="11257643"/>
            <a:ext cx="184067" cy="16680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F556B339-6BCC-42A9-A518-50BC976E0CA9}"/>
              </a:ext>
            </a:extLst>
          </p:cNvPr>
          <p:cNvCxnSpPr>
            <a:cxnSpLocks/>
          </p:cNvCxnSpPr>
          <p:nvPr/>
        </p:nvCxnSpPr>
        <p:spPr>
          <a:xfrm flipV="1">
            <a:off x="952925" y="10929586"/>
            <a:ext cx="271914" cy="5451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E594E38C-C115-40D0-B555-70629B27420A}"/>
              </a:ext>
            </a:extLst>
          </p:cNvPr>
          <p:cNvCxnSpPr>
            <a:cxnSpLocks/>
          </p:cNvCxnSpPr>
          <p:nvPr/>
        </p:nvCxnSpPr>
        <p:spPr>
          <a:xfrm>
            <a:off x="709779" y="10311943"/>
            <a:ext cx="406012" cy="12012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210EAA95-35A3-4149-B5B4-68747C7BC58A}"/>
              </a:ext>
            </a:extLst>
          </p:cNvPr>
          <p:cNvCxnSpPr>
            <a:cxnSpLocks/>
          </p:cNvCxnSpPr>
          <p:nvPr/>
        </p:nvCxnSpPr>
        <p:spPr>
          <a:xfrm flipV="1">
            <a:off x="2867044" y="11491551"/>
            <a:ext cx="17216" cy="15175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54189AA5-DA59-4954-AD83-DE459E7BEEDA}"/>
              </a:ext>
            </a:extLst>
          </p:cNvPr>
          <p:cNvCxnSpPr>
            <a:cxnSpLocks/>
          </p:cNvCxnSpPr>
          <p:nvPr/>
        </p:nvCxnSpPr>
        <p:spPr>
          <a:xfrm flipV="1">
            <a:off x="1566586" y="11307137"/>
            <a:ext cx="173201" cy="31077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6C8E4464-052F-4DF3-B9D7-C824C62F414B}"/>
              </a:ext>
            </a:extLst>
          </p:cNvPr>
          <p:cNvCxnSpPr>
            <a:cxnSpLocks/>
          </p:cNvCxnSpPr>
          <p:nvPr/>
        </p:nvCxnSpPr>
        <p:spPr>
          <a:xfrm>
            <a:off x="945968" y="9231553"/>
            <a:ext cx="237286" cy="16207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BE067509-E293-486C-8071-9F819A7134AE}"/>
              </a:ext>
            </a:extLst>
          </p:cNvPr>
          <p:cNvCxnSpPr>
            <a:cxnSpLocks/>
          </p:cNvCxnSpPr>
          <p:nvPr/>
        </p:nvCxnSpPr>
        <p:spPr>
          <a:xfrm>
            <a:off x="1805370" y="8759384"/>
            <a:ext cx="38930" cy="22660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9D9B463E-2A84-4E85-A446-6C116219D2AC}"/>
              </a:ext>
            </a:extLst>
          </p:cNvPr>
          <p:cNvCxnSpPr>
            <a:cxnSpLocks/>
            <a:stCxn id="280" idx="1"/>
          </p:cNvCxnSpPr>
          <p:nvPr/>
        </p:nvCxnSpPr>
        <p:spPr>
          <a:xfrm flipH="1" flipV="1">
            <a:off x="1612891" y="9613891"/>
            <a:ext cx="164346" cy="17518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>
            <a:extLst>
              <a:ext uri="{FF2B5EF4-FFF2-40B4-BE49-F238E27FC236}">
                <a16:creationId xmlns:a16="http://schemas.microsoft.com/office/drawing/2014/main" id="{064567A2-628F-4340-9E36-CC92A5EDB479}"/>
              </a:ext>
            </a:extLst>
          </p:cNvPr>
          <p:cNvCxnSpPr>
            <a:cxnSpLocks/>
          </p:cNvCxnSpPr>
          <p:nvPr/>
        </p:nvCxnSpPr>
        <p:spPr>
          <a:xfrm>
            <a:off x="685395" y="9770848"/>
            <a:ext cx="406012" cy="12012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81CF375C-AD24-4CD5-A5E3-46E1C51E8E03}"/>
              </a:ext>
            </a:extLst>
          </p:cNvPr>
          <p:cNvCxnSpPr>
            <a:cxnSpLocks/>
          </p:cNvCxnSpPr>
          <p:nvPr/>
        </p:nvCxnSpPr>
        <p:spPr>
          <a:xfrm flipH="1">
            <a:off x="2356305" y="8684743"/>
            <a:ext cx="18120" cy="23157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>
            <a:extLst>
              <a:ext uri="{FF2B5EF4-FFF2-40B4-BE49-F238E27FC236}">
                <a16:creationId xmlns:a16="http://schemas.microsoft.com/office/drawing/2014/main" id="{E2F8F51E-007D-4E57-80C0-6F549DE07726}"/>
              </a:ext>
            </a:extLst>
          </p:cNvPr>
          <p:cNvCxnSpPr>
            <a:cxnSpLocks/>
          </p:cNvCxnSpPr>
          <p:nvPr/>
        </p:nvCxnSpPr>
        <p:spPr>
          <a:xfrm>
            <a:off x="4713011" y="8617971"/>
            <a:ext cx="938" cy="31857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C5985AB2-C1D8-4531-A5C6-CFE274AF6FF0}"/>
              </a:ext>
            </a:extLst>
          </p:cNvPr>
          <p:cNvCxnSpPr>
            <a:cxnSpLocks/>
            <a:stCxn id="436" idx="2"/>
          </p:cNvCxnSpPr>
          <p:nvPr/>
        </p:nvCxnSpPr>
        <p:spPr>
          <a:xfrm>
            <a:off x="3749526" y="8725817"/>
            <a:ext cx="111767" cy="21347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14424B95-7D03-42A9-AA2C-9C8F1D837654}"/>
              </a:ext>
            </a:extLst>
          </p:cNvPr>
          <p:cNvCxnSpPr>
            <a:cxnSpLocks/>
          </p:cNvCxnSpPr>
          <p:nvPr/>
        </p:nvCxnSpPr>
        <p:spPr>
          <a:xfrm flipH="1">
            <a:off x="4000054" y="8339294"/>
            <a:ext cx="8890" cy="56649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E2F8F51E-007D-4E57-80C0-6F549DE07726}"/>
              </a:ext>
            </a:extLst>
          </p:cNvPr>
          <p:cNvCxnSpPr>
            <a:cxnSpLocks/>
          </p:cNvCxnSpPr>
          <p:nvPr/>
        </p:nvCxnSpPr>
        <p:spPr>
          <a:xfrm flipH="1">
            <a:off x="5088030" y="8784440"/>
            <a:ext cx="177231" cy="18662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Straight Connector 462">
            <a:extLst>
              <a:ext uri="{FF2B5EF4-FFF2-40B4-BE49-F238E27FC236}">
                <a16:creationId xmlns:a16="http://schemas.microsoft.com/office/drawing/2014/main" id="{9D9B463E-2A84-4E85-A446-6C116219D2AC}"/>
              </a:ext>
            </a:extLst>
          </p:cNvPr>
          <p:cNvCxnSpPr>
            <a:cxnSpLocks/>
          </p:cNvCxnSpPr>
          <p:nvPr/>
        </p:nvCxnSpPr>
        <p:spPr>
          <a:xfrm flipV="1">
            <a:off x="3777605" y="9321952"/>
            <a:ext cx="57142" cy="16989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Connector 463">
            <a:extLst>
              <a:ext uri="{FF2B5EF4-FFF2-40B4-BE49-F238E27FC236}">
                <a16:creationId xmlns:a16="http://schemas.microsoft.com/office/drawing/2014/main" id="{9D9B463E-2A84-4E85-A446-6C116219D2AC}"/>
              </a:ext>
            </a:extLst>
          </p:cNvPr>
          <p:cNvCxnSpPr>
            <a:cxnSpLocks/>
          </p:cNvCxnSpPr>
          <p:nvPr/>
        </p:nvCxnSpPr>
        <p:spPr>
          <a:xfrm flipH="1" flipV="1">
            <a:off x="4488053" y="9343847"/>
            <a:ext cx="82798" cy="20726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Connector 464">
            <a:extLst>
              <a:ext uri="{FF2B5EF4-FFF2-40B4-BE49-F238E27FC236}">
                <a16:creationId xmlns:a16="http://schemas.microsoft.com/office/drawing/2014/main" id="{9D9B463E-2A84-4E85-A446-6C116219D2AC}"/>
              </a:ext>
            </a:extLst>
          </p:cNvPr>
          <p:cNvCxnSpPr>
            <a:cxnSpLocks/>
          </p:cNvCxnSpPr>
          <p:nvPr/>
        </p:nvCxnSpPr>
        <p:spPr>
          <a:xfrm flipH="1" flipV="1">
            <a:off x="5084804" y="9253002"/>
            <a:ext cx="200541" cy="28609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Straight Connector 468">
            <a:extLst>
              <a:ext uri="{FF2B5EF4-FFF2-40B4-BE49-F238E27FC236}">
                <a16:creationId xmlns:a16="http://schemas.microsoft.com/office/drawing/2014/main" id="{9D9B463E-2A84-4E85-A446-6C116219D2AC}"/>
              </a:ext>
            </a:extLst>
          </p:cNvPr>
          <p:cNvCxnSpPr>
            <a:cxnSpLocks/>
          </p:cNvCxnSpPr>
          <p:nvPr/>
        </p:nvCxnSpPr>
        <p:spPr>
          <a:xfrm flipH="1" flipV="1">
            <a:off x="4895583" y="9420584"/>
            <a:ext cx="136905" cy="42407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Straight Connector 470">
            <a:extLst>
              <a:ext uri="{FF2B5EF4-FFF2-40B4-BE49-F238E27FC236}">
                <a16:creationId xmlns:a16="http://schemas.microsoft.com/office/drawing/2014/main" id="{9D9B463E-2A84-4E85-A446-6C116219D2AC}"/>
              </a:ext>
            </a:extLst>
          </p:cNvPr>
          <p:cNvCxnSpPr>
            <a:cxnSpLocks/>
          </p:cNvCxnSpPr>
          <p:nvPr/>
        </p:nvCxnSpPr>
        <p:spPr>
          <a:xfrm flipH="1" flipV="1">
            <a:off x="4279651" y="9368775"/>
            <a:ext cx="17893" cy="20006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2" name="TextBox 471">
            <a:extLst>
              <a:ext uri="{FF2B5EF4-FFF2-40B4-BE49-F238E27FC236}">
                <a16:creationId xmlns:a16="http://schemas.microsoft.com/office/drawing/2014/main" id="{80149D15-2495-4818-9234-ECA1D1918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100" y="8448915"/>
            <a:ext cx="11206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Scale</a:t>
            </a:r>
          </a:p>
          <a:p>
            <a:pPr eaLnBrk="1" hangingPunct="1"/>
            <a:r>
              <a:rPr lang="en-US" altLang="en-US" sz="800" dirty="0"/>
              <a:t> Proportion  </a:t>
            </a:r>
          </a:p>
        </p:txBody>
      </p:sp>
      <p:cxnSp>
        <p:nvCxnSpPr>
          <p:cNvPr id="477" name="Straight Connector 476">
            <a:extLst>
              <a:ext uri="{FF2B5EF4-FFF2-40B4-BE49-F238E27FC236}">
                <a16:creationId xmlns:a16="http://schemas.microsoft.com/office/drawing/2014/main" id="{E2F8F51E-007D-4E57-80C0-6F549DE07726}"/>
              </a:ext>
            </a:extLst>
          </p:cNvPr>
          <p:cNvCxnSpPr>
            <a:cxnSpLocks/>
          </p:cNvCxnSpPr>
          <p:nvPr/>
        </p:nvCxnSpPr>
        <p:spPr>
          <a:xfrm flipH="1">
            <a:off x="4255740" y="8752652"/>
            <a:ext cx="65903" cy="22191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7BE91B1F-9931-471F-AE45-326340E96220}"/>
              </a:ext>
            </a:extLst>
          </p:cNvPr>
          <p:cNvCxnSpPr>
            <a:cxnSpLocks/>
          </p:cNvCxnSpPr>
          <p:nvPr/>
        </p:nvCxnSpPr>
        <p:spPr>
          <a:xfrm flipH="1">
            <a:off x="6571597" y="8693909"/>
            <a:ext cx="62542" cy="30420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256DDBEB-6609-440A-9438-24F671FF7CB7}"/>
              </a:ext>
            </a:extLst>
          </p:cNvPr>
          <p:cNvCxnSpPr>
            <a:cxnSpLocks/>
          </p:cNvCxnSpPr>
          <p:nvPr/>
        </p:nvCxnSpPr>
        <p:spPr>
          <a:xfrm flipH="1" flipV="1">
            <a:off x="6264567" y="9323782"/>
            <a:ext cx="31599" cy="25415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335BC487-C085-4495-88DC-231AD251186A}"/>
              </a:ext>
            </a:extLst>
          </p:cNvPr>
          <p:cNvCxnSpPr>
            <a:cxnSpLocks/>
          </p:cNvCxnSpPr>
          <p:nvPr/>
        </p:nvCxnSpPr>
        <p:spPr>
          <a:xfrm flipH="1">
            <a:off x="6932513" y="8742755"/>
            <a:ext cx="53466" cy="51896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256DDBEB-6609-440A-9438-24F671FF7CB7}"/>
              </a:ext>
            </a:extLst>
          </p:cNvPr>
          <p:cNvCxnSpPr>
            <a:cxnSpLocks/>
          </p:cNvCxnSpPr>
          <p:nvPr/>
        </p:nvCxnSpPr>
        <p:spPr>
          <a:xfrm flipH="1" flipV="1">
            <a:off x="7007166" y="9214742"/>
            <a:ext cx="136552" cy="29104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F4EAB5F2-76DD-49C0-A328-565635C4A632}"/>
              </a:ext>
            </a:extLst>
          </p:cNvPr>
          <p:cNvCxnSpPr>
            <a:cxnSpLocks/>
          </p:cNvCxnSpPr>
          <p:nvPr/>
        </p:nvCxnSpPr>
        <p:spPr>
          <a:xfrm>
            <a:off x="5869419" y="8489564"/>
            <a:ext cx="245513" cy="45630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A7F3F35-C045-461F-BBC6-8A473A94CA46}"/>
              </a:ext>
            </a:extLst>
          </p:cNvPr>
          <p:cNvCxnSpPr>
            <a:cxnSpLocks/>
          </p:cNvCxnSpPr>
          <p:nvPr/>
        </p:nvCxnSpPr>
        <p:spPr>
          <a:xfrm>
            <a:off x="6159934" y="6283902"/>
            <a:ext cx="62895" cy="41498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EC71B7A9-01BE-4103-953B-B857553F47B6}"/>
              </a:ext>
            </a:extLst>
          </p:cNvPr>
          <p:cNvCxnSpPr>
            <a:cxnSpLocks/>
          </p:cNvCxnSpPr>
          <p:nvPr/>
        </p:nvCxnSpPr>
        <p:spPr>
          <a:xfrm flipV="1">
            <a:off x="6018413" y="7221894"/>
            <a:ext cx="118225" cy="14645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FA7F3F35-C045-461F-BBC6-8A473A94CA46}"/>
              </a:ext>
            </a:extLst>
          </p:cNvPr>
          <p:cNvCxnSpPr>
            <a:cxnSpLocks/>
          </p:cNvCxnSpPr>
          <p:nvPr/>
        </p:nvCxnSpPr>
        <p:spPr>
          <a:xfrm>
            <a:off x="4478922" y="6488114"/>
            <a:ext cx="123080" cy="30241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6" name="Straight Connector 555">
            <a:extLst>
              <a:ext uri="{FF2B5EF4-FFF2-40B4-BE49-F238E27FC236}">
                <a16:creationId xmlns:a16="http://schemas.microsoft.com/office/drawing/2014/main" id="{684D932E-8F6E-4BB4-A226-18B80D8B7D4F}"/>
              </a:ext>
            </a:extLst>
          </p:cNvPr>
          <p:cNvCxnSpPr>
            <a:cxnSpLocks/>
          </p:cNvCxnSpPr>
          <p:nvPr/>
        </p:nvCxnSpPr>
        <p:spPr>
          <a:xfrm flipH="1" flipV="1">
            <a:off x="2432267" y="7204286"/>
            <a:ext cx="55008" cy="20260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>
            <a:extLst>
              <a:ext uri="{FF2B5EF4-FFF2-40B4-BE49-F238E27FC236}">
                <a16:creationId xmlns:a16="http://schemas.microsoft.com/office/drawing/2014/main" id="{B13E4100-B9AD-4B9A-9514-D918B4338DC1}"/>
              </a:ext>
            </a:extLst>
          </p:cNvPr>
          <p:cNvCxnSpPr>
            <a:cxnSpLocks/>
          </p:cNvCxnSpPr>
          <p:nvPr/>
        </p:nvCxnSpPr>
        <p:spPr>
          <a:xfrm flipV="1">
            <a:off x="4891695" y="7223421"/>
            <a:ext cx="137543" cy="16096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Paint Palette Png Photos - Paintbrush Clipart | Transparent PNG ...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9" y="6632905"/>
            <a:ext cx="560707" cy="4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int Brush Vector Image | Paint brushes, Art brushes, Paintbrush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9"/>
          <a:stretch/>
        </p:blipFill>
        <p:spPr bwMode="auto">
          <a:xfrm rot="21427245">
            <a:off x="1564782" y="7329876"/>
            <a:ext cx="642114" cy="5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4467477C-A442-4631-AB2B-BF52D88B4DCE}"/>
              </a:ext>
            </a:extLst>
          </p:cNvPr>
          <p:cNvSpPr/>
          <p:nvPr/>
        </p:nvSpPr>
        <p:spPr>
          <a:xfrm rot="16200000">
            <a:off x="786607" y="13509772"/>
            <a:ext cx="2779712" cy="2193925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1559AAA-F3A3-487D-9C22-60F8CE552ACE}"/>
              </a:ext>
            </a:extLst>
          </p:cNvPr>
          <p:cNvSpPr/>
          <p:nvPr/>
        </p:nvSpPr>
        <p:spPr>
          <a:xfrm>
            <a:off x="2160752" y="15381664"/>
            <a:ext cx="6712187" cy="609600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 dirty="0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47087E5C-478E-462D-8311-D06CABC6D70A}"/>
              </a:ext>
            </a:extLst>
          </p:cNvPr>
          <p:cNvSpPr/>
          <p:nvPr/>
        </p:nvSpPr>
        <p:spPr>
          <a:xfrm rot="5400000" flipH="1">
            <a:off x="6564378" y="11095063"/>
            <a:ext cx="2887805" cy="2606520"/>
          </a:xfrm>
          <a:prstGeom prst="blockArc">
            <a:avLst>
              <a:gd name="adj1" fmla="val 10744098"/>
              <a:gd name="adj2" fmla="val 21547735"/>
              <a:gd name="adj3" fmla="val 24124"/>
            </a:avLst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B6816D0-3EA9-4D64-955C-A4CA62761488}"/>
              </a:ext>
            </a:extLst>
          </p:cNvPr>
          <p:cNvSpPr/>
          <p:nvPr/>
        </p:nvSpPr>
        <p:spPr>
          <a:xfrm>
            <a:off x="2041933" y="13215259"/>
            <a:ext cx="6043815" cy="622300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541C1C3-9B64-4B14-B224-F8F42585BDA0}"/>
              </a:ext>
            </a:extLst>
          </p:cNvPr>
          <p:cNvSpPr/>
          <p:nvPr/>
        </p:nvSpPr>
        <p:spPr>
          <a:xfrm>
            <a:off x="1972666" y="10962127"/>
            <a:ext cx="6124825" cy="621268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3F905D6C-4F5E-48DA-9971-6A475AA9A830}"/>
              </a:ext>
            </a:extLst>
          </p:cNvPr>
          <p:cNvSpPr/>
          <p:nvPr/>
        </p:nvSpPr>
        <p:spPr>
          <a:xfrm rot="16200000">
            <a:off x="612560" y="9053849"/>
            <a:ext cx="2743514" cy="2293945"/>
          </a:xfrm>
          <a:prstGeom prst="blockArc">
            <a:avLst>
              <a:gd name="adj1" fmla="val 10387702"/>
              <a:gd name="adj2" fmla="val 252282"/>
              <a:gd name="adj3" fmla="val 27136"/>
            </a:avLst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CF28B061-905B-4391-A60B-74CD18773C81}"/>
              </a:ext>
            </a:extLst>
          </p:cNvPr>
          <p:cNvSpPr/>
          <p:nvPr/>
        </p:nvSpPr>
        <p:spPr>
          <a:xfrm>
            <a:off x="2026055" y="8820794"/>
            <a:ext cx="6029946" cy="641793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144DE1F-C739-4F26-ABB5-4997AB193598}"/>
              </a:ext>
            </a:extLst>
          </p:cNvPr>
          <p:cNvSpPr/>
          <p:nvPr/>
        </p:nvSpPr>
        <p:spPr>
          <a:xfrm>
            <a:off x="2114550" y="6605920"/>
            <a:ext cx="5841059" cy="662141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F17DCE10-5295-4DFE-B29C-1E8E33D3E4D2}"/>
              </a:ext>
            </a:extLst>
          </p:cNvPr>
          <p:cNvSpPr/>
          <p:nvPr/>
        </p:nvSpPr>
        <p:spPr>
          <a:xfrm>
            <a:off x="8230166" y="11770294"/>
            <a:ext cx="1214438" cy="1286163"/>
          </a:xfrm>
          <a:prstGeom prst="ellipse">
            <a:avLst/>
          </a:prstGeom>
          <a:solidFill>
            <a:srgbClr val="217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942FF4F3-3A6E-4C8E-8A77-40E92B241C37}"/>
              </a:ext>
            </a:extLst>
          </p:cNvPr>
          <p:cNvSpPr/>
          <p:nvPr/>
        </p:nvSpPr>
        <p:spPr>
          <a:xfrm>
            <a:off x="8393902" y="11918481"/>
            <a:ext cx="896937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5E778553-576A-42E8-8E97-31901662BC10}"/>
              </a:ext>
            </a:extLst>
          </p:cNvPr>
          <p:cNvSpPr/>
          <p:nvPr/>
        </p:nvSpPr>
        <p:spPr>
          <a:xfrm>
            <a:off x="919640" y="12756154"/>
            <a:ext cx="1266625" cy="1295911"/>
          </a:xfrm>
          <a:prstGeom prst="ellipse">
            <a:avLst/>
          </a:prstGeom>
          <a:solidFill>
            <a:srgbClr val="217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143CD070-54EC-450B-90BD-BA75A4DEA283}"/>
              </a:ext>
            </a:extLst>
          </p:cNvPr>
          <p:cNvSpPr/>
          <p:nvPr/>
        </p:nvSpPr>
        <p:spPr>
          <a:xfrm>
            <a:off x="1052586" y="12885151"/>
            <a:ext cx="1023884" cy="10235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3098" name="TextBox 54">
            <a:extLst>
              <a:ext uri="{FF2B5EF4-FFF2-40B4-BE49-F238E27FC236}">
                <a16:creationId xmlns:a16="http://schemas.microsoft.com/office/drawing/2014/main" id="{645871DD-4ABE-45AE-9D0C-285221C69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475" y="12024366"/>
            <a:ext cx="841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/>
              <a:t>YEAR</a:t>
            </a:r>
          </a:p>
        </p:txBody>
      </p:sp>
      <p:sp>
        <p:nvSpPr>
          <p:cNvPr id="3099" name="TextBox 55">
            <a:extLst>
              <a:ext uri="{FF2B5EF4-FFF2-40B4-BE49-F238E27FC236}">
                <a16:creationId xmlns:a16="http://schemas.microsoft.com/office/drawing/2014/main" id="{77414327-C798-445D-86C3-4470D2812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704" y="12092416"/>
            <a:ext cx="8397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9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03DF19CB-743B-46E7-B0F9-BA07FB0688BA}"/>
              </a:ext>
            </a:extLst>
          </p:cNvPr>
          <p:cNvSpPr/>
          <p:nvPr/>
        </p:nvSpPr>
        <p:spPr>
          <a:xfrm>
            <a:off x="2458744" y="8510482"/>
            <a:ext cx="1216025" cy="1246889"/>
          </a:xfrm>
          <a:prstGeom prst="ellipse">
            <a:avLst/>
          </a:prstGeom>
          <a:solidFill>
            <a:srgbClr val="217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57E3382F-8EBE-4696-BAC1-B5FF845A1D43}"/>
              </a:ext>
            </a:extLst>
          </p:cNvPr>
          <p:cNvSpPr/>
          <p:nvPr/>
        </p:nvSpPr>
        <p:spPr>
          <a:xfrm>
            <a:off x="2589215" y="8661382"/>
            <a:ext cx="947737" cy="936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3105" name="TextBox 58">
            <a:extLst>
              <a:ext uri="{FF2B5EF4-FFF2-40B4-BE49-F238E27FC236}">
                <a16:creationId xmlns:a16="http://schemas.microsoft.com/office/drawing/2014/main" id="{AC4800D4-7BE8-4928-B6D3-176776670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077" y="8702657"/>
            <a:ext cx="841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/>
              <a:t>YEAR</a:t>
            </a:r>
          </a:p>
        </p:txBody>
      </p:sp>
      <p:sp>
        <p:nvSpPr>
          <p:cNvPr id="3106" name="TextBox 59">
            <a:extLst>
              <a:ext uri="{FF2B5EF4-FFF2-40B4-BE49-F238E27FC236}">
                <a16:creationId xmlns:a16="http://schemas.microsoft.com/office/drawing/2014/main" id="{269D97FE-53BE-4C3B-8A7D-B40D30E89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458" y="8741616"/>
            <a:ext cx="841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10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2DE4746F-8993-4AE8-B3B6-0ADE93C47E84}"/>
              </a:ext>
            </a:extLst>
          </p:cNvPr>
          <p:cNvSpPr/>
          <p:nvPr/>
        </p:nvSpPr>
        <p:spPr>
          <a:xfrm>
            <a:off x="7827058" y="15066919"/>
            <a:ext cx="1128562" cy="1168098"/>
          </a:xfrm>
          <a:prstGeom prst="ellipse">
            <a:avLst/>
          </a:prstGeom>
          <a:solidFill>
            <a:srgbClr val="217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BE61FE60-2721-482C-808F-4BEF79045D69}"/>
              </a:ext>
            </a:extLst>
          </p:cNvPr>
          <p:cNvSpPr/>
          <p:nvPr/>
        </p:nvSpPr>
        <p:spPr>
          <a:xfrm>
            <a:off x="7996010" y="15194825"/>
            <a:ext cx="841375" cy="9032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pic>
        <p:nvPicPr>
          <p:cNvPr id="3109" name="Picture 6">
            <a:extLst>
              <a:ext uri="{FF2B5EF4-FFF2-40B4-BE49-F238E27FC236}">
                <a16:creationId xmlns:a16="http://schemas.microsoft.com/office/drawing/2014/main" id="{862CEA9E-D47C-479A-ADDD-3F62B66C0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15264754"/>
            <a:ext cx="690562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3636C97F-38BD-479A-B9E3-D4A6445D9CEE}"/>
              </a:ext>
            </a:extLst>
          </p:cNvPr>
          <p:cNvCxnSpPr>
            <a:cxnSpLocks/>
          </p:cNvCxnSpPr>
          <p:nvPr/>
        </p:nvCxnSpPr>
        <p:spPr>
          <a:xfrm flipV="1">
            <a:off x="2504459" y="1935957"/>
            <a:ext cx="0" cy="42703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C5342004-95B6-4112-AC7F-99453558F7A3}"/>
              </a:ext>
            </a:extLst>
          </p:cNvPr>
          <p:cNvCxnSpPr>
            <a:cxnSpLocks/>
          </p:cNvCxnSpPr>
          <p:nvPr/>
        </p:nvCxnSpPr>
        <p:spPr>
          <a:xfrm flipV="1">
            <a:off x="5402164" y="2053781"/>
            <a:ext cx="0" cy="66318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>
            <a:extLst>
              <a:ext uri="{FF2B5EF4-FFF2-40B4-BE49-F238E27FC236}">
                <a16:creationId xmlns:a16="http://schemas.microsoft.com/office/drawing/2014/main" id="{514AD18C-FCA3-461E-AF1A-C7EFC5B54DB5}"/>
              </a:ext>
            </a:extLst>
          </p:cNvPr>
          <p:cNvCxnSpPr>
            <a:cxnSpLocks/>
          </p:cNvCxnSpPr>
          <p:nvPr/>
        </p:nvCxnSpPr>
        <p:spPr>
          <a:xfrm flipV="1">
            <a:off x="7280464" y="1873778"/>
            <a:ext cx="0" cy="39528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Connector 379">
            <a:extLst>
              <a:ext uri="{FF2B5EF4-FFF2-40B4-BE49-F238E27FC236}">
                <a16:creationId xmlns:a16="http://schemas.microsoft.com/office/drawing/2014/main" id="{95304AFB-777D-42E6-9D95-5108108FB902}"/>
              </a:ext>
            </a:extLst>
          </p:cNvPr>
          <p:cNvCxnSpPr>
            <a:cxnSpLocks/>
          </p:cNvCxnSpPr>
          <p:nvPr/>
        </p:nvCxnSpPr>
        <p:spPr>
          <a:xfrm flipV="1">
            <a:off x="6272992" y="1971368"/>
            <a:ext cx="11880" cy="24643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C51158D2-6E98-4B2E-B517-849B3B9149CB}"/>
              </a:ext>
            </a:extLst>
          </p:cNvPr>
          <p:cNvCxnSpPr>
            <a:cxnSpLocks/>
          </p:cNvCxnSpPr>
          <p:nvPr/>
        </p:nvCxnSpPr>
        <p:spPr>
          <a:xfrm flipH="1" flipV="1">
            <a:off x="4403807" y="2029539"/>
            <a:ext cx="4255" cy="79800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83908F18-5611-4747-B915-B9EB76BAFF35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980322" y="2040371"/>
            <a:ext cx="9883" cy="15445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16FFB468-4714-4FF4-91AB-67C5C6EFE8C5}"/>
              </a:ext>
            </a:extLst>
          </p:cNvPr>
          <p:cNvCxnSpPr>
            <a:cxnSpLocks/>
          </p:cNvCxnSpPr>
          <p:nvPr/>
        </p:nvCxnSpPr>
        <p:spPr>
          <a:xfrm flipH="1" flipV="1">
            <a:off x="3131775" y="1983954"/>
            <a:ext cx="4320" cy="3170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421BD5F9-330F-470A-A3B5-B792F81971E0}"/>
              </a:ext>
            </a:extLst>
          </p:cNvPr>
          <p:cNvCxnSpPr>
            <a:cxnSpLocks/>
          </p:cNvCxnSpPr>
          <p:nvPr/>
        </p:nvCxnSpPr>
        <p:spPr>
          <a:xfrm flipV="1">
            <a:off x="1640502" y="2005988"/>
            <a:ext cx="533289" cy="78912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3AD79FDE-6070-407F-A602-DFD3C858483C}"/>
              </a:ext>
            </a:extLst>
          </p:cNvPr>
          <p:cNvCxnSpPr>
            <a:cxnSpLocks/>
          </p:cNvCxnSpPr>
          <p:nvPr/>
        </p:nvCxnSpPr>
        <p:spPr>
          <a:xfrm flipV="1">
            <a:off x="1511620" y="2097352"/>
            <a:ext cx="689941" cy="36824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6" name="TextBox 53">
            <a:extLst>
              <a:ext uri="{FF2B5EF4-FFF2-40B4-BE49-F238E27FC236}">
                <a16:creationId xmlns:a16="http://schemas.microsoft.com/office/drawing/2014/main" id="{F5FA6051-E3D6-45D9-8D50-B0960C3D0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74" y="15342444"/>
            <a:ext cx="9271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latin typeface="Gill Sans MT Condensed" panose="020B0506020104020203" pitchFamily="34" charset="0"/>
              </a:rPr>
              <a:t>7</a:t>
            </a:r>
          </a:p>
        </p:txBody>
      </p:sp>
      <p:sp>
        <p:nvSpPr>
          <p:cNvPr id="3267" name="TextBox 52">
            <a:extLst>
              <a:ext uri="{FF2B5EF4-FFF2-40B4-BE49-F238E27FC236}">
                <a16:creationId xmlns:a16="http://schemas.microsoft.com/office/drawing/2014/main" id="{604A2FB1-A4ED-4621-9354-727A6D7F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093" y="15249642"/>
            <a:ext cx="841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latin typeface="Gill Sans MT Condensed" panose="020B0506020104020203" pitchFamily="34" charset="0"/>
              </a:rPr>
              <a:t>YEAR</a:t>
            </a:r>
          </a:p>
        </p:txBody>
      </p:sp>
      <p:sp>
        <p:nvSpPr>
          <p:cNvPr id="3301" name="TextBox 53">
            <a:extLst>
              <a:ext uri="{FF2B5EF4-FFF2-40B4-BE49-F238E27FC236}">
                <a16:creationId xmlns:a16="http://schemas.microsoft.com/office/drawing/2014/main" id="{D405DA0C-719A-4CD8-81D6-79539FEB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900" y="13043273"/>
            <a:ext cx="10033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>
                <a:latin typeface="Gill Sans MT Condensed" panose="020B0506020104020203" pitchFamily="34" charset="0"/>
              </a:rPr>
              <a:t>8</a:t>
            </a:r>
          </a:p>
        </p:txBody>
      </p:sp>
      <p:sp>
        <p:nvSpPr>
          <p:cNvPr id="3330" name="TextBox 1">
            <a:extLst>
              <a:ext uri="{FF2B5EF4-FFF2-40B4-BE49-F238E27FC236}">
                <a16:creationId xmlns:a16="http://schemas.microsoft.com/office/drawing/2014/main" id="{6623AFA9-CEE6-4093-B3B7-670B9D635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57" y="158114"/>
            <a:ext cx="440055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3600" b="1" dirty="0"/>
              <a:t>Art and Design </a:t>
            </a:r>
            <a:r>
              <a:rPr lang="en-GB" altLang="en-US" sz="3200" b="1" dirty="0"/>
              <a:t>Learning Journey</a:t>
            </a:r>
          </a:p>
        </p:txBody>
      </p:sp>
      <p:sp>
        <p:nvSpPr>
          <p:cNvPr id="3361" name="TextBox 52">
            <a:extLst>
              <a:ext uri="{FF2B5EF4-FFF2-40B4-BE49-F238E27FC236}">
                <a16:creationId xmlns:a16="http://schemas.microsoft.com/office/drawing/2014/main" id="{6310D50A-28EA-4BB9-9CC3-BD7A759E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276" y="11078245"/>
            <a:ext cx="1578060" cy="338554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1600" b="1" dirty="0">
              <a:solidFill>
                <a:schemeClr val="bg1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2F2CDA5-2BA1-4135-B4A8-779849B8FD77}"/>
              </a:ext>
            </a:extLst>
          </p:cNvPr>
          <p:cNvSpPr/>
          <p:nvPr/>
        </p:nvSpPr>
        <p:spPr>
          <a:xfrm>
            <a:off x="6808788" y="10494316"/>
            <a:ext cx="261937" cy="8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84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3598" y="11027734"/>
            <a:ext cx="1445599" cy="461665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African Mask Design Development</a:t>
            </a: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8976408F-3E13-4931-B748-214F8BDF4B5F}"/>
              </a:ext>
            </a:extLst>
          </p:cNvPr>
          <p:cNvSpPr/>
          <p:nvPr/>
        </p:nvSpPr>
        <p:spPr>
          <a:xfrm>
            <a:off x="7416666" y="8783358"/>
            <a:ext cx="74613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1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688" y="11105308"/>
            <a:ext cx="1225672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African 3D Design </a:t>
            </a:r>
          </a:p>
        </p:txBody>
      </p:sp>
      <p:sp>
        <p:nvSpPr>
          <p:cNvPr id="207" name="TextBox 52">
            <a:extLst>
              <a:ext uri="{FF2B5EF4-FFF2-40B4-BE49-F238E27FC236}">
                <a16:creationId xmlns:a16="http://schemas.microsoft.com/office/drawing/2014/main" id="{6310D50A-28EA-4BB9-9CC3-BD7A759E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0638" y="8976748"/>
            <a:ext cx="1711315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 Condensed" panose="020B0506020104020203" pitchFamily="34" charset="0"/>
              </a:rPr>
              <a:t>C1 Natural Forms</a:t>
            </a:r>
            <a:endParaRPr lang="en-US" altLang="en-US" sz="1200" b="1" dirty="0">
              <a:solidFill>
                <a:schemeClr val="bg1"/>
              </a:solidFill>
              <a:latin typeface="Gill Sans MT Condensed" panose="020B0506020104020203" pitchFamily="34" charset="0"/>
            </a:endParaRPr>
          </a:p>
        </p:txBody>
      </p:sp>
      <p:sp>
        <p:nvSpPr>
          <p:cNvPr id="209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635" y="6759896"/>
            <a:ext cx="1414448" cy="461665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C1 Identify Project Final Piece</a:t>
            </a:r>
          </a:p>
        </p:txBody>
      </p:sp>
      <p:sp>
        <p:nvSpPr>
          <p:cNvPr id="4" name="Rectangle 3"/>
          <p:cNvSpPr/>
          <p:nvPr/>
        </p:nvSpPr>
        <p:spPr>
          <a:xfrm rot="16200000">
            <a:off x="6979970" y="6867184"/>
            <a:ext cx="892204" cy="8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929" y="6736272"/>
            <a:ext cx="1891674" cy="461665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C1 Identity Project Design Development</a:t>
            </a:r>
          </a:p>
        </p:txBody>
      </p:sp>
      <p:sp>
        <p:nvSpPr>
          <p:cNvPr id="6" name="Rectangle 5"/>
          <p:cNvSpPr/>
          <p:nvPr/>
        </p:nvSpPr>
        <p:spPr>
          <a:xfrm rot="2427635">
            <a:off x="961004" y="5035252"/>
            <a:ext cx="911389" cy="9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32" y="13850265"/>
            <a:ext cx="581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Baseline- can drawing 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690" y="12864866"/>
            <a:ext cx="1004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sz="800" b="1" dirty="0">
                <a:latin typeface="+mn-lt"/>
              </a:rPr>
              <a:t>Roy Lichtenstein  </a:t>
            </a:r>
          </a:p>
          <a:p>
            <a:pPr algn="ctr">
              <a:buFontTx/>
              <a:buNone/>
            </a:pPr>
            <a:r>
              <a:rPr lang="en-US" sz="800" b="1" dirty="0">
                <a:latin typeface="+mn-lt"/>
              </a:rPr>
              <a:t>1923-1997</a:t>
            </a:r>
            <a:endParaRPr lang="en-US" altLang="en-US" sz="800" dirty="0">
              <a:latin typeface="+mn-lt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8"/>
          <a:srcRect l="23366" t="24643" r="22019" b="32857"/>
          <a:stretch/>
        </p:blipFill>
        <p:spPr>
          <a:xfrm>
            <a:off x="7641584" y="12615480"/>
            <a:ext cx="285761" cy="239476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857" y="12746098"/>
            <a:ext cx="7199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dirty="0"/>
              <a:t>Self Evaluation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0265" y="12755196"/>
            <a:ext cx="941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Colour Theory- Complementary </a:t>
            </a:r>
            <a:r>
              <a:rPr lang="en-US" altLang="en-US" sz="800" dirty="0" err="1"/>
              <a:t>colours</a:t>
            </a:r>
            <a:endParaRPr lang="en-US" altLang="en-US" sz="8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458" y="13781426"/>
            <a:ext cx="9960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Drawing from secondary sources. Elements of Art; - line, shape, form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26" y="12088377"/>
            <a:ext cx="14629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GB" sz="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Snap ITC"/>
            </a:endParaRPr>
          </a:p>
          <a:p>
            <a:r>
              <a:rPr lang="en-GB" sz="800" b="1" dirty="0">
                <a:latin typeface="Impact" panose="020B0806030902050204" pitchFamily="34" charset="0"/>
              </a:rPr>
              <a:t>What is Pop  Art?</a:t>
            </a:r>
            <a:r>
              <a:rPr lang="en-GB" sz="800" dirty="0"/>
              <a:t> - an </a:t>
            </a:r>
            <a:r>
              <a:rPr lang="en-GB" sz="800" b="1" dirty="0"/>
              <a:t>art</a:t>
            </a:r>
            <a:r>
              <a:rPr lang="en-GB" sz="800" dirty="0"/>
              <a:t> movement that emerged in the United Kingdom and the United States during the 1950s.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085" y="12914310"/>
            <a:ext cx="8207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Campbell’s soup cans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9386" y="13860773"/>
            <a:ext cx="10788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Design development- Elements of Art- Line, shape, pattern, </a:t>
            </a:r>
            <a:r>
              <a:rPr lang="en-US" altLang="en-US" sz="800" dirty="0" err="1"/>
              <a:t>colour</a:t>
            </a:r>
            <a:endParaRPr lang="en-US" altLang="en-US" sz="800" dirty="0"/>
          </a:p>
        </p:txBody>
      </p:sp>
      <p:sp>
        <p:nvSpPr>
          <p:cNvPr id="121" name="TextBox 52">
            <a:extLst>
              <a:ext uri="{FF2B5EF4-FFF2-40B4-BE49-F238E27FC236}">
                <a16:creationId xmlns:a16="http://schemas.microsoft.com/office/drawing/2014/main" id="{6310D50A-28EA-4BB9-9CC3-BD7A759E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919" y="13305454"/>
            <a:ext cx="1625717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Pop Art- Warhol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0" y="13695278"/>
            <a:ext cx="1004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dirty="0"/>
              <a:t>Self Evaluation</a:t>
            </a: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 rotWithShape="1">
          <a:blip r:embed="rId8"/>
          <a:srcRect l="23366" t="24643" r="22019" b="32857"/>
          <a:stretch/>
        </p:blipFill>
        <p:spPr>
          <a:xfrm>
            <a:off x="531956" y="13491862"/>
            <a:ext cx="260650" cy="218432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 rotWithShape="1">
          <a:blip r:embed="rId9"/>
          <a:srcRect l="3652" t="26191" r="3529" b="34581"/>
          <a:stretch/>
        </p:blipFill>
        <p:spPr>
          <a:xfrm>
            <a:off x="5437926" y="16462518"/>
            <a:ext cx="788102" cy="214402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118" y="16422055"/>
            <a:ext cx="1004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dirty="0"/>
              <a:t>Perspective</a:t>
            </a: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900479">
            <a:off x="7192838" y="14590836"/>
            <a:ext cx="451634" cy="451634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675" y="14746513"/>
            <a:ext cx="12460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800" dirty="0"/>
          </a:p>
          <a:p>
            <a:pPr eaLnBrk="1" hangingPunct="1"/>
            <a:r>
              <a:rPr lang="en-US" altLang="en-US" sz="800" b="1" dirty="0"/>
              <a:t>Edvard Munch </a:t>
            </a:r>
            <a:endParaRPr lang="en-GB" altLang="en-US" sz="800" b="1" dirty="0"/>
          </a:p>
          <a:p>
            <a:pPr eaLnBrk="1" hangingPunct="1"/>
            <a:r>
              <a:rPr lang="en-GB" altLang="en-US" sz="800" dirty="0"/>
              <a:t>Expressionism </a:t>
            </a:r>
          </a:p>
          <a:p>
            <a:pPr eaLnBrk="1" hangingPunct="1"/>
            <a:r>
              <a:rPr lang="en-GB" altLang="en-US" sz="800" dirty="0"/>
              <a:t>The Scream (1893</a:t>
            </a:r>
            <a:r>
              <a:rPr lang="en-GB" altLang="en-US" sz="800" b="1" dirty="0"/>
              <a:t>)</a:t>
            </a:r>
          </a:p>
          <a:p>
            <a:pPr eaLnBrk="1" hangingPunct="1"/>
            <a:endParaRPr lang="en-GB" altLang="en-US" sz="800" dirty="0"/>
          </a:p>
          <a:p>
            <a:pPr eaLnBrk="1" hangingPunct="1"/>
            <a:endParaRPr lang="en-US" altLang="en-US" sz="800" dirty="0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08" y="16029504"/>
            <a:ext cx="11135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800" dirty="0"/>
              <a:t>Colour symbolism- Warm and Cold colours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2826" y="15037911"/>
            <a:ext cx="1839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Measuring, drawing guidelines. Symmetry</a:t>
            </a:r>
          </a:p>
          <a:p>
            <a:pPr algn="ctr" eaLnBrk="1" hangingPunct="1"/>
            <a:endParaRPr lang="en-US" altLang="en-US" sz="800" dirty="0"/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538" y="14706278"/>
            <a:ext cx="701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dirty="0"/>
              <a:t>Proportions of the Face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105" y="16220706"/>
            <a:ext cx="8323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Baseline Assessment- Self portrait </a:t>
            </a:r>
          </a:p>
        </p:txBody>
      </p:sp>
      <p:sp>
        <p:nvSpPr>
          <p:cNvPr id="152" name="TextBox 52">
            <a:extLst>
              <a:ext uri="{FF2B5EF4-FFF2-40B4-BE49-F238E27FC236}">
                <a16:creationId xmlns:a16="http://schemas.microsoft.com/office/drawing/2014/main" id="{515AD1F3-F587-4B18-B466-1B728BA21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094" y="15495717"/>
            <a:ext cx="2499664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Self Portrait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BEC948A7-DAF2-4AD6-91F4-BE65CBE2B6CD}"/>
              </a:ext>
            </a:extLst>
          </p:cNvPr>
          <p:cNvSpPr/>
          <p:nvPr/>
        </p:nvSpPr>
        <p:spPr>
          <a:xfrm>
            <a:off x="7529219" y="11900649"/>
            <a:ext cx="18473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GB" sz="800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58746ED7-4744-432E-A2D0-A90F125DFC35}"/>
              </a:ext>
            </a:extLst>
          </p:cNvPr>
          <p:cNvSpPr/>
          <p:nvPr/>
        </p:nvSpPr>
        <p:spPr>
          <a:xfrm>
            <a:off x="7366066" y="10227529"/>
            <a:ext cx="1195322" cy="20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en-GB" altLang="en-US" sz="800" b="1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0937" y="14571163"/>
            <a:ext cx="693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Leonardo</a:t>
            </a:r>
          </a:p>
          <a:p>
            <a:pPr eaLnBrk="1" hangingPunct="1"/>
            <a:r>
              <a:rPr lang="en-US" altLang="en-US" sz="800" dirty="0"/>
              <a:t> Da Vinci</a:t>
            </a:r>
          </a:p>
          <a:p>
            <a:pPr eaLnBrk="1" hangingPunct="1"/>
            <a:r>
              <a:rPr lang="en-US" altLang="en-US" sz="800" dirty="0"/>
              <a:t>Anatomical studies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94A1F9-D41C-46E6-B3ED-4C755A9EC296}"/>
              </a:ext>
            </a:extLst>
          </p:cNvPr>
          <p:cNvSpPr/>
          <p:nvPr/>
        </p:nvSpPr>
        <p:spPr>
          <a:xfrm>
            <a:off x="8542019" y="10335582"/>
            <a:ext cx="10388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800" b="1" dirty="0"/>
              <a:t>Study of Tribal African Masks- </a:t>
            </a:r>
            <a:r>
              <a:rPr lang="en-GB" altLang="en-US" sz="800" dirty="0"/>
              <a:t>worn for protection, concealment or performance </a:t>
            </a:r>
            <a:endParaRPr lang="en-GB" sz="800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8B927A2-5C1A-4948-9492-C044901D61D9}"/>
              </a:ext>
            </a:extLst>
          </p:cNvPr>
          <p:cNvSpPr/>
          <p:nvPr/>
        </p:nvSpPr>
        <p:spPr>
          <a:xfrm rot="2693422">
            <a:off x="1339055" y="10649078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6F112F6-EDDC-4857-8D49-5A889475E94C}"/>
              </a:ext>
            </a:extLst>
          </p:cNvPr>
          <p:cNvSpPr/>
          <p:nvPr/>
        </p:nvSpPr>
        <p:spPr>
          <a:xfrm>
            <a:off x="6658833" y="11513017"/>
            <a:ext cx="11218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br>
              <a:rPr lang="en-GB" sz="800" dirty="0"/>
            </a:br>
            <a:r>
              <a:rPr lang="en-GB" sz="800" b="1" dirty="0" err="1"/>
              <a:t>Adinkra</a:t>
            </a:r>
            <a:r>
              <a:rPr lang="en-GB" sz="800" b="1" dirty="0"/>
              <a:t> symbols-</a:t>
            </a:r>
            <a:endParaRPr lang="en-GB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sz="800" dirty="0"/>
              <a:t>Used by the Akan and the Asante tribes of West Africa</a:t>
            </a:r>
            <a:endParaRPr lang="en-GB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5D1B634D-A191-4502-98D8-E02A76202288}"/>
              </a:ext>
            </a:extLst>
          </p:cNvPr>
          <p:cNvSpPr/>
          <p:nvPr/>
        </p:nvSpPr>
        <p:spPr>
          <a:xfrm>
            <a:off x="5772369" y="11946307"/>
            <a:ext cx="804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800" dirty="0"/>
              <a:t>African Colour Symbolism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80B0E85D-37C8-4B6D-8968-4FA1A66A61DF}"/>
              </a:ext>
            </a:extLst>
          </p:cNvPr>
          <p:cNvSpPr/>
          <p:nvPr/>
        </p:nvSpPr>
        <p:spPr>
          <a:xfrm>
            <a:off x="2540617" y="8090680"/>
            <a:ext cx="13138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The Formal Elements of Art</a:t>
            </a:r>
            <a:r>
              <a:rPr lang="en-GB" sz="800" dirty="0"/>
              <a:t>- </a:t>
            </a:r>
            <a:r>
              <a:rPr lang="en-GB" sz="800" dirty="0">
                <a:cs typeface="Times New Roman" panose="02020603050405020304" pitchFamily="18" charset="0"/>
              </a:rPr>
              <a:t>Observational drawing </a:t>
            </a:r>
            <a:endParaRPr lang="en-GB" sz="800" dirty="0"/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39E5656D-5689-44F4-BD17-18556770FD44}"/>
              </a:ext>
            </a:extLst>
          </p:cNvPr>
          <p:cNvSpPr/>
          <p:nvPr/>
        </p:nvSpPr>
        <p:spPr>
          <a:xfrm>
            <a:off x="3721229" y="8017176"/>
            <a:ext cx="11144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cs typeface="Times New Roman" panose="02020603050405020304" pitchFamily="18" charset="0"/>
              </a:rPr>
              <a:t>Contour Line</a:t>
            </a:r>
            <a:r>
              <a:rPr lang="en-GB" sz="800" dirty="0">
                <a:cs typeface="Times New Roman" panose="02020603050405020304" pitchFamily="18" charset="0"/>
              </a:rPr>
              <a:t>- use of line to define an edge </a:t>
            </a:r>
            <a:endParaRPr lang="en-GB" sz="8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94029D1-4058-44A3-A698-56BBABBC93AC}"/>
              </a:ext>
            </a:extLst>
          </p:cNvPr>
          <p:cNvSpPr/>
          <p:nvPr/>
        </p:nvSpPr>
        <p:spPr>
          <a:xfrm>
            <a:off x="4428736" y="9483532"/>
            <a:ext cx="697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ea typeface="Calibri" panose="020F0502020204030204" pitchFamily="34" charset="0"/>
              </a:rPr>
              <a:t>Texture</a:t>
            </a:r>
            <a:r>
              <a:rPr lang="en-GB" sz="800" dirty="0">
                <a:ea typeface="Calibri" panose="020F0502020204030204" pitchFamily="34" charset="0"/>
              </a:rPr>
              <a:t>- Visual and actual</a:t>
            </a:r>
            <a:endParaRPr lang="en-GB" sz="8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280CBF8-B553-459C-9A20-CDEE63AC02AD}"/>
              </a:ext>
            </a:extLst>
          </p:cNvPr>
          <p:cNvSpPr/>
          <p:nvPr/>
        </p:nvSpPr>
        <p:spPr>
          <a:xfrm>
            <a:off x="5228659" y="8070085"/>
            <a:ext cx="106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ea typeface="Calibri" panose="020F0502020204030204" pitchFamily="34" charset="0"/>
              </a:rPr>
              <a:t>Media and techniques- Charcoal and chalk/ paint</a:t>
            </a:r>
            <a:endParaRPr lang="en-GB" sz="800" dirty="0"/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DC8E59A6-1BBE-46FC-A3C6-16A411E5205A}"/>
              </a:ext>
            </a:extLst>
          </p:cNvPr>
          <p:cNvSpPr/>
          <p:nvPr/>
        </p:nvSpPr>
        <p:spPr>
          <a:xfrm>
            <a:off x="5362239" y="6544258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C9F677AC-FB8B-4324-A010-A15CACC6E661}"/>
              </a:ext>
            </a:extLst>
          </p:cNvPr>
          <p:cNvSpPr/>
          <p:nvPr/>
        </p:nvSpPr>
        <p:spPr>
          <a:xfrm rot="5400000">
            <a:off x="8656635" y="7616441"/>
            <a:ext cx="73391" cy="9102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B588F08-7C12-45ED-B633-7685AB1C0D36}"/>
              </a:ext>
            </a:extLst>
          </p:cNvPr>
          <p:cNvSpPr/>
          <p:nvPr/>
        </p:nvSpPr>
        <p:spPr>
          <a:xfrm rot="1537516">
            <a:off x="6019102" y="7466796"/>
            <a:ext cx="175199" cy="275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9910149-9528-4268-9D61-2178F045B427}"/>
              </a:ext>
            </a:extLst>
          </p:cNvPr>
          <p:cNvSpPr/>
          <p:nvPr/>
        </p:nvSpPr>
        <p:spPr>
          <a:xfrm>
            <a:off x="6648328" y="8443245"/>
            <a:ext cx="779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/>
              <a:t>Colour mixing and blending</a:t>
            </a:r>
          </a:p>
        </p:txBody>
      </p: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50A7DB12-A3CC-44C6-A32B-1A2501B260BD}"/>
              </a:ext>
            </a:extLst>
          </p:cNvPr>
          <p:cNvCxnSpPr>
            <a:cxnSpLocks/>
          </p:cNvCxnSpPr>
          <p:nvPr/>
        </p:nvCxnSpPr>
        <p:spPr>
          <a:xfrm flipH="1" flipV="1">
            <a:off x="8559507" y="9108441"/>
            <a:ext cx="159119" cy="15106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EC3A97B0-A396-4AAD-8452-550248C54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8" y="4765974"/>
            <a:ext cx="5791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Relief sections raised on blocks</a:t>
            </a:r>
          </a:p>
        </p:txBody>
      </p: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46503376-802F-476C-A38D-FDDB739AF7A2}"/>
              </a:ext>
            </a:extLst>
          </p:cNvPr>
          <p:cNvCxnSpPr>
            <a:cxnSpLocks/>
          </p:cNvCxnSpPr>
          <p:nvPr/>
        </p:nvCxnSpPr>
        <p:spPr>
          <a:xfrm flipV="1">
            <a:off x="763368" y="6250544"/>
            <a:ext cx="151971" cy="385971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63A880F1-BE02-41CE-8AEC-BF70E7EDF852}"/>
              </a:ext>
            </a:extLst>
          </p:cNvPr>
          <p:cNvCxnSpPr>
            <a:cxnSpLocks/>
          </p:cNvCxnSpPr>
          <p:nvPr/>
        </p:nvCxnSpPr>
        <p:spPr>
          <a:xfrm flipH="1" flipV="1">
            <a:off x="1261333" y="5858945"/>
            <a:ext cx="447571" cy="3034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20CEADC5-D5BF-489F-BCC9-C79C6EF94452}"/>
              </a:ext>
            </a:extLst>
          </p:cNvPr>
          <p:cNvSpPr/>
          <p:nvPr/>
        </p:nvSpPr>
        <p:spPr>
          <a:xfrm>
            <a:off x="5996330" y="3925511"/>
            <a:ext cx="1187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ea typeface="Calibri" panose="020F0502020204030204" pitchFamily="34" charset="0"/>
              </a:rPr>
              <a:t>10 hour Exam- Final piece- Personal response</a:t>
            </a:r>
            <a:endParaRPr lang="en-GB" sz="800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EA5B0D85-E542-47EB-8068-6243A9D71375}"/>
              </a:ext>
            </a:extLst>
          </p:cNvPr>
          <p:cNvSpPr/>
          <p:nvPr/>
        </p:nvSpPr>
        <p:spPr>
          <a:xfrm>
            <a:off x="149191" y="4165084"/>
            <a:ext cx="925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ea typeface="Calibri" panose="020F0502020204030204" pitchFamily="34" charset="0"/>
                <a:cs typeface="Calibri" panose="020F0502020204030204" pitchFamily="34" charset="0"/>
              </a:rPr>
              <a:t>GCSE exam paper issued in January- select 1 starting point</a:t>
            </a:r>
            <a:endParaRPr lang="en-GB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28736E97-A735-4FD0-BA0C-C3A15B0C230F}"/>
              </a:ext>
            </a:extLst>
          </p:cNvPr>
          <p:cNvSpPr/>
          <p:nvPr/>
        </p:nvSpPr>
        <p:spPr>
          <a:xfrm>
            <a:off x="1832817" y="5082046"/>
            <a:ext cx="9043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ea typeface="Calibri" panose="020F0502020204030204" pitchFamily="34" charset="0"/>
                <a:cs typeface="Calibri" panose="020F0502020204030204" pitchFamily="34" charset="0"/>
              </a:rPr>
              <a:t>Find dictionary meaning/mind map starting point</a:t>
            </a:r>
            <a:endParaRPr lang="en-GB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6303870-7D6A-452D-8211-B6BB495F4FA9}"/>
              </a:ext>
            </a:extLst>
          </p:cNvPr>
          <p:cNvSpPr/>
          <p:nvPr/>
        </p:nvSpPr>
        <p:spPr>
          <a:xfrm>
            <a:off x="5909332" y="5114418"/>
            <a:ext cx="12617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Written explanation of final design</a:t>
            </a:r>
            <a:endParaRPr lang="en-GB" dirty="0"/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3CB21271-5237-41E7-94C8-D76F86352A38}"/>
              </a:ext>
            </a:extLst>
          </p:cNvPr>
          <p:cNvCxnSpPr>
            <a:cxnSpLocks/>
          </p:cNvCxnSpPr>
          <p:nvPr/>
        </p:nvCxnSpPr>
        <p:spPr>
          <a:xfrm flipH="1" flipV="1">
            <a:off x="1869572" y="4845999"/>
            <a:ext cx="98803" cy="24357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255">
            <a:extLst>
              <a:ext uri="{FF2B5EF4-FFF2-40B4-BE49-F238E27FC236}">
                <a16:creationId xmlns:a16="http://schemas.microsoft.com/office/drawing/2014/main" id="{C6B46971-A39C-401F-8C0C-9EFE1DADD8ED}"/>
              </a:ext>
            </a:extLst>
          </p:cNvPr>
          <p:cNvSpPr/>
          <p:nvPr/>
        </p:nvSpPr>
        <p:spPr>
          <a:xfrm>
            <a:off x="1749730" y="3782500"/>
            <a:ext cx="1509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Research artists from the exam paper find images and information relating to chosen starting point</a:t>
            </a:r>
            <a:endParaRPr lang="en-GB" dirty="0"/>
          </a:p>
        </p:txBody>
      </p: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2DA6CA09-5A14-42BA-AE71-32B399957CC8}"/>
              </a:ext>
            </a:extLst>
          </p:cNvPr>
          <p:cNvCxnSpPr>
            <a:cxnSpLocks/>
          </p:cNvCxnSpPr>
          <p:nvPr/>
        </p:nvCxnSpPr>
        <p:spPr>
          <a:xfrm>
            <a:off x="2881873" y="4174554"/>
            <a:ext cx="1912" cy="365488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54E00C40-F85D-4A0A-B9C8-1D51696C449F}"/>
              </a:ext>
            </a:extLst>
          </p:cNvPr>
          <p:cNvCxnSpPr>
            <a:cxnSpLocks/>
          </p:cNvCxnSpPr>
          <p:nvPr/>
        </p:nvCxnSpPr>
        <p:spPr>
          <a:xfrm flipV="1">
            <a:off x="3331059" y="4874008"/>
            <a:ext cx="19697" cy="21054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ectangle 261">
            <a:extLst>
              <a:ext uri="{FF2B5EF4-FFF2-40B4-BE49-F238E27FC236}">
                <a16:creationId xmlns:a16="http://schemas.microsoft.com/office/drawing/2014/main" id="{C0EE3AD4-586F-4D37-A0C1-29DFAA2695CA}"/>
              </a:ext>
            </a:extLst>
          </p:cNvPr>
          <p:cNvSpPr/>
          <p:nvPr/>
        </p:nvSpPr>
        <p:spPr>
          <a:xfrm>
            <a:off x="3194901" y="3836134"/>
            <a:ext cx="1330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Further research other artists/ideas relating to chosen starting point</a:t>
            </a:r>
            <a:endParaRPr lang="en-GB" sz="800" dirty="0"/>
          </a:p>
        </p:txBody>
      </p:sp>
      <p:cxnSp>
        <p:nvCxnSpPr>
          <p:cNvPr id="381" name="Straight Connector 380">
            <a:extLst>
              <a:ext uri="{FF2B5EF4-FFF2-40B4-BE49-F238E27FC236}">
                <a16:creationId xmlns:a16="http://schemas.microsoft.com/office/drawing/2014/main" id="{F35B8906-18D3-456A-80D4-7B3255CB3797}"/>
              </a:ext>
            </a:extLst>
          </p:cNvPr>
          <p:cNvCxnSpPr>
            <a:cxnSpLocks/>
          </p:cNvCxnSpPr>
          <p:nvPr/>
        </p:nvCxnSpPr>
        <p:spPr>
          <a:xfrm>
            <a:off x="3660562" y="4243626"/>
            <a:ext cx="1" cy="296416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FC706B7-EB99-4F11-8F35-FEA6B56C3203}"/>
              </a:ext>
            </a:extLst>
          </p:cNvPr>
          <p:cNvCxnSpPr>
            <a:cxnSpLocks/>
          </p:cNvCxnSpPr>
          <p:nvPr/>
        </p:nvCxnSpPr>
        <p:spPr>
          <a:xfrm flipV="1">
            <a:off x="4472614" y="4789669"/>
            <a:ext cx="351" cy="20053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Rectangle 264">
            <a:extLst>
              <a:ext uri="{FF2B5EF4-FFF2-40B4-BE49-F238E27FC236}">
                <a16:creationId xmlns:a16="http://schemas.microsoft.com/office/drawing/2014/main" id="{2940A331-C91F-4FED-96FB-37370489A564}"/>
              </a:ext>
            </a:extLst>
          </p:cNvPr>
          <p:cNvSpPr/>
          <p:nvPr/>
        </p:nvSpPr>
        <p:spPr>
          <a:xfrm>
            <a:off x="4247880" y="3837434"/>
            <a:ext cx="112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Design development-set of design ideas annotated</a:t>
            </a:r>
            <a:endParaRPr lang="en-GB" sz="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3E1DB698-F02D-450C-8024-A185E7397C45}"/>
              </a:ext>
            </a:extLst>
          </p:cNvPr>
          <p:cNvCxnSpPr>
            <a:cxnSpLocks/>
          </p:cNvCxnSpPr>
          <p:nvPr/>
        </p:nvCxnSpPr>
        <p:spPr>
          <a:xfrm>
            <a:off x="4715807" y="4243844"/>
            <a:ext cx="20345" cy="28446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95A27F27-D3A3-440B-9794-0104BC019A1E}"/>
              </a:ext>
            </a:extLst>
          </p:cNvPr>
          <p:cNvCxnSpPr>
            <a:cxnSpLocks/>
          </p:cNvCxnSpPr>
          <p:nvPr/>
        </p:nvCxnSpPr>
        <p:spPr>
          <a:xfrm flipH="1">
            <a:off x="6596204" y="4201350"/>
            <a:ext cx="14826" cy="23709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52E2C0E1-31AB-45E3-8A82-2957495031C9}"/>
              </a:ext>
            </a:extLst>
          </p:cNvPr>
          <p:cNvCxnSpPr>
            <a:cxnSpLocks/>
          </p:cNvCxnSpPr>
          <p:nvPr/>
        </p:nvCxnSpPr>
        <p:spPr>
          <a:xfrm flipH="1" flipV="1">
            <a:off x="5300846" y="4757824"/>
            <a:ext cx="64215" cy="28299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DAA2FB49-F3D6-4153-A6EE-0B527E4A98F6}"/>
              </a:ext>
            </a:extLst>
          </p:cNvPr>
          <p:cNvCxnSpPr>
            <a:cxnSpLocks/>
          </p:cNvCxnSpPr>
          <p:nvPr/>
        </p:nvCxnSpPr>
        <p:spPr>
          <a:xfrm flipH="1" flipV="1">
            <a:off x="5564312" y="4765004"/>
            <a:ext cx="838056" cy="38129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Rectangle 256">
            <a:extLst>
              <a:ext uri="{FF2B5EF4-FFF2-40B4-BE49-F238E27FC236}">
                <a16:creationId xmlns:a16="http://schemas.microsoft.com/office/drawing/2014/main" id="{39B21E6A-8AB1-4F92-9962-BDFECA0994F5}"/>
              </a:ext>
            </a:extLst>
          </p:cNvPr>
          <p:cNvSpPr/>
          <p:nvPr/>
        </p:nvSpPr>
        <p:spPr>
          <a:xfrm>
            <a:off x="2545509" y="5073854"/>
            <a:ext cx="1437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Complete drawings/studies and annotations from research</a:t>
            </a:r>
            <a:endParaRPr lang="en-GB" sz="800" dirty="0"/>
          </a:p>
        </p:txBody>
      </p:sp>
      <p:pic>
        <p:nvPicPr>
          <p:cNvPr id="396" name="Picture 12" descr="Camera photos, royalty-free images, graphics, vectors &amp; videos ...">
            <a:extLst>
              <a:ext uri="{FF2B5EF4-FFF2-40B4-BE49-F238E27FC236}">
                <a16:creationId xmlns:a16="http://schemas.microsoft.com/office/drawing/2014/main" id="{3731E070-2AF3-4507-9CEE-37CE8D925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t="19361" r="7369" b="22458"/>
          <a:stretch/>
        </p:blipFill>
        <p:spPr bwMode="auto">
          <a:xfrm>
            <a:off x="4053503" y="5494794"/>
            <a:ext cx="379939" cy="2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Rectangle 263">
            <a:extLst>
              <a:ext uri="{FF2B5EF4-FFF2-40B4-BE49-F238E27FC236}">
                <a16:creationId xmlns:a16="http://schemas.microsoft.com/office/drawing/2014/main" id="{A2F65FB8-3105-47BC-856D-A9BDA6CC875E}"/>
              </a:ext>
            </a:extLst>
          </p:cNvPr>
          <p:cNvSpPr/>
          <p:nvPr/>
        </p:nvSpPr>
        <p:spPr>
          <a:xfrm>
            <a:off x="3767148" y="4996630"/>
            <a:ext cx="1619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Development of own ideas - drawings/photographs/other resources relating to chosen starting point</a:t>
            </a:r>
            <a:endParaRPr lang="en-GB" sz="800" dirty="0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5C24D72-CD52-4160-B729-DF1BBB389968}"/>
              </a:ext>
            </a:extLst>
          </p:cNvPr>
          <p:cNvSpPr/>
          <p:nvPr/>
        </p:nvSpPr>
        <p:spPr>
          <a:xfrm>
            <a:off x="5068594" y="5027149"/>
            <a:ext cx="112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Final design- and colour studies annotated</a:t>
            </a:r>
            <a:endParaRPr lang="en-GB" sz="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F8379540-438A-4D4F-B733-1097900085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138" t="10744" r="13492" b="18010"/>
          <a:stretch/>
        </p:blipFill>
        <p:spPr>
          <a:xfrm>
            <a:off x="6974392" y="4002668"/>
            <a:ext cx="254741" cy="268443"/>
          </a:xfrm>
          <a:prstGeom prst="rect">
            <a:avLst/>
          </a:prstGeom>
        </p:spPr>
      </p:pic>
      <p:sp>
        <p:nvSpPr>
          <p:cNvPr id="402" name="Rectangle 401">
            <a:extLst>
              <a:ext uri="{FF2B5EF4-FFF2-40B4-BE49-F238E27FC236}">
                <a16:creationId xmlns:a16="http://schemas.microsoft.com/office/drawing/2014/main" id="{E051A2DB-2F82-4F3C-865F-809AA45E0D19}"/>
              </a:ext>
            </a:extLst>
          </p:cNvPr>
          <p:cNvSpPr/>
          <p:nvPr/>
        </p:nvSpPr>
        <p:spPr>
          <a:xfrm>
            <a:off x="5990476" y="5315985"/>
            <a:ext cx="9653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ABC</a:t>
            </a: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EA458CF9-60FC-48E3-9667-AA54293DA525}"/>
              </a:ext>
            </a:extLst>
          </p:cNvPr>
          <p:cNvSpPr/>
          <p:nvPr/>
        </p:nvSpPr>
        <p:spPr>
          <a:xfrm>
            <a:off x="2860795" y="9878052"/>
            <a:ext cx="12520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Media and techniques- Pencil and pen drawings</a:t>
            </a: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A49381F1-A5D2-4CC2-AA3A-F54699A73505}"/>
              </a:ext>
            </a:extLst>
          </p:cNvPr>
          <p:cNvSpPr/>
          <p:nvPr/>
        </p:nvSpPr>
        <p:spPr>
          <a:xfrm>
            <a:off x="1990693" y="2201904"/>
            <a:ext cx="989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knowledge and  understanding of artists work </a:t>
            </a: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B6FDB9C3-1219-4343-B19E-C6FF6F19DB34}"/>
              </a:ext>
            </a:extLst>
          </p:cNvPr>
          <p:cNvSpPr/>
          <p:nvPr/>
        </p:nvSpPr>
        <p:spPr>
          <a:xfrm>
            <a:off x="2808919" y="2280911"/>
            <a:ext cx="999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skills in use of media and techniques- 2D and 3D construction</a:t>
            </a:r>
          </a:p>
          <a:p>
            <a:endParaRPr lang="en-GB" sz="800" dirty="0"/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1F35ABDB-66DB-490A-8D5C-F182DB003CD1}"/>
              </a:ext>
            </a:extLst>
          </p:cNvPr>
          <p:cNvSpPr/>
          <p:nvPr/>
        </p:nvSpPr>
        <p:spPr>
          <a:xfrm>
            <a:off x="2106675" y="2844635"/>
            <a:ext cx="990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drawing skills using formal elements </a:t>
            </a: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0FA4363F-A48E-460F-93AB-9E9B32EB3748}"/>
              </a:ext>
            </a:extLst>
          </p:cNvPr>
          <p:cNvSpPr/>
          <p:nvPr/>
        </p:nvSpPr>
        <p:spPr>
          <a:xfrm>
            <a:off x="3683422" y="2193559"/>
            <a:ext cx="841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an understanding of the design process </a:t>
            </a: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998762D8-D95C-4633-A222-8993D084BB11}"/>
              </a:ext>
            </a:extLst>
          </p:cNvPr>
          <p:cNvSpPr/>
          <p:nvPr/>
        </p:nvSpPr>
        <p:spPr>
          <a:xfrm>
            <a:off x="3808431" y="2789645"/>
            <a:ext cx="1161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Demonstrate knowledge, skills and understanding of the Formal Elements of Art</a:t>
            </a: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09FE121F-8135-4C6D-9397-BB29F199074B}"/>
              </a:ext>
            </a:extLst>
          </p:cNvPr>
          <p:cNvSpPr/>
          <p:nvPr/>
        </p:nvSpPr>
        <p:spPr>
          <a:xfrm>
            <a:off x="5912738" y="2205590"/>
            <a:ext cx="1323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Ability to develop ideas through investigations informed by contextual and other sources 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862F07AB-756D-4055-A1AA-47C71CDCFBA8}"/>
              </a:ext>
            </a:extLst>
          </p:cNvPr>
          <p:cNvSpPr/>
          <p:nvPr/>
        </p:nvSpPr>
        <p:spPr>
          <a:xfrm>
            <a:off x="4744699" y="15381664"/>
            <a:ext cx="45719" cy="615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862F07AB-756D-4055-A1AA-47C71CDCFBA8}"/>
              </a:ext>
            </a:extLst>
          </p:cNvPr>
          <p:cNvSpPr/>
          <p:nvPr/>
        </p:nvSpPr>
        <p:spPr>
          <a:xfrm>
            <a:off x="2209498" y="15259070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8" name="TextBox 52">
            <a:extLst>
              <a:ext uri="{FF2B5EF4-FFF2-40B4-BE49-F238E27FC236}">
                <a16:creationId xmlns:a16="http://schemas.microsoft.com/office/drawing/2014/main" id="{515AD1F3-F587-4B18-B466-1B728BA21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187" y="15473226"/>
            <a:ext cx="2371333" cy="400110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2000" b="1" dirty="0">
              <a:solidFill>
                <a:schemeClr val="bg1"/>
              </a:solidFill>
              <a:latin typeface="Gill Sans MT Condensed" panose="020B0506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D1718-65AC-4114-B328-A1380A3540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8398" y="14620244"/>
            <a:ext cx="724364" cy="472156"/>
          </a:xfrm>
          <a:prstGeom prst="rect">
            <a:avLst/>
          </a:prstGeom>
        </p:spPr>
      </p:pic>
      <p:sp>
        <p:nvSpPr>
          <p:cNvPr id="329" name="Rectangle 328">
            <a:extLst>
              <a:ext uri="{FF2B5EF4-FFF2-40B4-BE49-F238E27FC236}">
                <a16:creationId xmlns:a16="http://schemas.microsoft.com/office/drawing/2014/main" id="{08B927A2-5C1A-4948-9492-C044901D61D9}"/>
              </a:ext>
            </a:extLst>
          </p:cNvPr>
          <p:cNvSpPr/>
          <p:nvPr/>
        </p:nvSpPr>
        <p:spPr>
          <a:xfrm>
            <a:off x="3648748" y="10886039"/>
            <a:ext cx="45719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862F07AB-756D-4055-A1AA-47C71CDCFBA8}"/>
              </a:ext>
            </a:extLst>
          </p:cNvPr>
          <p:cNvSpPr/>
          <p:nvPr/>
        </p:nvSpPr>
        <p:spPr>
          <a:xfrm>
            <a:off x="5172687" y="13111039"/>
            <a:ext cx="74612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35" name="Picture 3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6250" y="14284793"/>
            <a:ext cx="413627" cy="583895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4735" y="16004213"/>
            <a:ext cx="517543" cy="475520"/>
          </a:xfrm>
          <a:prstGeom prst="rect">
            <a:avLst/>
          </a:prstGeom>
        </p:spPr>
      </p:pic>
      <p:pic>
        <p:nvPicPr>
          <p:cNvPr id="338" name="Picture 2" descr="Image result for foreground midground background diagram"/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75" y="16612600"/>
            <a:ext cx="749904" cy="45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556734" y="16575248"/>
            <a:ext cx="985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700" b="1" dirty="0"/>
              <a:t>Pablo Picasso  </a:t>
            </a:r>
            <a:r>
              <a:rPr lang="en-GB" sz="700" dirty="0"/>
              <a:t>Self-Portrait in Blue Period (1901)</a:t>
            </a:r>
          </a:p>
          <a:p>
            <a:endParaRPr lang="en-GB" sz="700" dirty="0"/>
          </a:p>
        </p:txBody>
      </p:sp>
      <p:pic>
        <p:nvPicPr>
          <p:cNvPr id="342" name="Picture 341"/>
          <p:cNvPicPr>
            <a:picLocks noChangeAspect="1"/>
          </p:cNvPicPr>
          <p:nvPr/>
        </p:nvPicPr>
        <p:blipFill rotWithShape="1">
          <a:blip r:embed="rId17"/>
          <a:srcRect l="9734" t="7997" r="9734" b="4637"/>
          <a:stretch/>
        </p:blipFill>
        <p:spPr>
          <a:xfrm>
            <a:off x="6949617" y="14519451"/>
            <a:ext cx="382434" cy="55240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723098" y="16248146"/>
            <a:ext cx="6900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Eyes- detail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13684" y="16521743"/>
            <a:ext cx="1187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Observational drawing- Self Portrait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38806" y="15984571"/>
            <a:ext cx="1014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The Formal Elements of Art</a:t>
            </a:r>
            <a:endParaRPr lang="en-GB" sz="800" dirty="0"/>
          </a:p>
        </p:txBody>
      </p:sp>
      <p:pic>
        <p:nvPicPr>
          <p:cNvPr id="358" name="Picture 357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58" y="12479870"/>
            <a:ext cx="353616" cy="342872"/>
          </a:xfrm>
          <a:prstGeom prst="rect">
            <a:avLst/>
          </a:prstGeom>
        </p:spPr>
      </p:pic>
      <p:pic>
        <p:nvPicPr>
          <p:cNvPr id="359" name="Picture 358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83" y="16182231"/>
            <a:ext cx="441008" cy="427609"/>
          </a:xfrm>
          <a:prstGeom prst="rect">
            <a:avLst/>
          </a:prstGeom>
        </p:spPr>
      </p:pic>
      <p:sp>
        <p:nvSpPr>
          <p:cNvPr id="364" name="TextBox 363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474" y="16637427"/>
            <a:ext cx="17579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800" dirty="0"/>
              <a:t>Colour Theory- Colour schemes- monochromatic, complementary/ contrasting </a:t>
            </a:r>
            <a:r>
              <a:rPr lang="en-US" altLang="en-US" sz="800" dirty="0" err="1"/>
              <a:t>colours</a:t>
            </a:r>
            <a:r>
              <a:rPr lang="en-US" altLang="en-US" sz="800" dirty="0"/>
              <a:t> </a:t>
            </a:r>
          </a:p>
        </p:txBody>
      </p:sp>
      <p:pic>
        <p:nvPicPr>
          <p:cNvPr id="365" name="Picture 36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734" y="16061220"/>
            <a:ext cx="388860" cy="52381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702" y="12343228"/>
            <a:ext cx="248519" cy="4882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09" y="12850670"/>
            <a:ext cx="430406" cy="598565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985609" y="12772312"/>
            <a:ext cx="753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b="1" dirty="0"/>
              <a:t>Andy Warhol </a:t>
            </a:r>
          </a:p>
          <a:p>
            <a:pPr algn="ctr"/>
            <a:r>
              <a:rPr lang="en-GB" sz="800" b="1" dirty="0"/>
              <a:t>1928 –1987</a:t>
            </a:r>
            <a:r>
              <a:rPr lang="en-GB" sz="800" dirty="0">
                <a:latin typeface="Arial" charset="0"/>
              </a:rPr>
              <a:t> </a:t>
            </a:r>
          </a:p>
          <a:p>
            <a:endParaRPr lang="en-GB" sz="800" dirty="0"/>
          </a:p>
        </p:txBody>
      </p:sp>
      <p:pic>
        <p:nvPicPr>
          <p:cNvPr id="372" name="Picture 4" descr="Roy_Lichtenstein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5508292" y="12428943"/>
            <a:ext cx="440204" cy="477292"/>
          </a:xfrm>
          <a:prstGeom prst="rect">
            <a:avLst/>
          </a:prstGeom>
        </p:spPr>
      </p:pic>
      <p:pic>
        <p:nvPicPr>
          <p:cNvPr id="398" name="Picture 3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030450">
            <a:off x="2270658" y="13991275"/>
            <a:ext cx="363470" cy="363470"/>
          </a:xfrm>
          <a:prstGeom prst="rect">
            <a:avLst/>
          </a:prstGeom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468" y="14337945"/>
            <a:ext cx="12342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Measuring, guidelines. Symmetry</a:t>
            </a:r>
          </a:p>
          <a:p>
            <a:pPr eaLnBrk="1" hangingPunct="1"/>
            <a:endParaRPr lang="en-US" altLang="en-US" sz="800" dirty="0"/>
          </a:p>
          <a:p>
            <a:pPr algn="ctr" eaLnBrk="1" hangingPunct="1"/>
            <a:endParaRPr lang="en-US" altLang="en-US" sz="800" dirty="0"/>
          </a:p>
        </p:txBody>
      </p:sp>
      <p:pic>
        <p:nvPicPr>
          <p:cNvPr id="366" name="Picture 365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0640" t="25057" r="9119" b="15627"/>
          <a:stretch/>
        </p:blipFill>
        <p:spPr>
          <a:xfrm>
            <a:off x="2497270" y="13931550"/>
            <a:ext cx="302051" cy="473938"/>
          </a:xfrm>
          <a:prstGeom prst="rect">
            <a:avLst/>
          </a:prstGeom>
        </p:spPr>
      </p:pic>
      <p:pic>
        <p:nvPicPr>
          <p:cNvPr id="412" name="Picture 4" descr="soup can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21480" y="12483751"/>
            <a:ext cx="295737" cy="46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" name="TextBox 344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59" y="14335899"/>
            <a:ext cx="20875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Repeated Can- Elements of Art; tone, </a:t>
            </a:r>
            <a:r>
              <a:rPr lang="en-US" altLang="en-US" sz="800" dirty="0" err="1"/>
              <a:t>colour</a:t>
            </a:r>
            <a:endParaRPr lang="en-US" altLang="en-US" sz="800" dirty="0"/>
          </a:p>
        </p:txBody>
      </p:sp>
      <p:sp>
        <p:nvSpPr>
          <p:cNvPr id="354" name="TextBox 52">
            <a:extLst>
              <a:ext uri="{FF2B5EF4-FFF2-40B4-BE49-F238E27FC236}">
                <a16:creationId xmlns:a16="http://schemas.microsoft.com/office/drawing/2014/main" id="{6310D50A-28EA-4BB9-9CC3-BD7A759E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49" y="13290665"/>
            <a:ext cx="1832041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Pop Art- Lichtenstein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7510" y="13811221"/>
            <a:ext cx="8534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Skills in media; pencil, crayon and paint. Colour mixing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448" y="13833742"/>
            <a:ext cx="1004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Onomatopoeia. Impact words</a:t>
            </a:r>
          </a:p>
        </p:txBody>
      </p:sp>
      <p:pic>
        <p:nvPicPr>
          <p:cNvPr id="369" name="Picture 3" descr="h:\my documents\My Pictures\pop art whoosh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 rot="5400000">
            <a:off x="5706490" y="14026598"/>
            <a:ext cx="432130" cy="590246"/>
          </a:xfrm>
          <a:prstGeom prst="rect">
            <a:avLst/>
          </a:prstGeom>
          <a:noFill/>
        </p:spPr>
      </p:pic>
      <p:pic>
        <p:nvPicPr>
          <p:cNvPr id="371" name="Picture 2"/>
          <p:cNvPicPr>
            <a:picLocks noChangeAspect="1" noChangeArrowheads="1"/>
          </p:cNvPicPr>
          <p:nvPr/>
        </p:nvPicPr>
        <p:blipFill rotWithShape="1"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2" t="14835" r="4263" b="19060"/>
          <a:stretch/>
        </p:blipFill>
        <p:spPr bwMode="auto">
          <a:xfrm>
            <a:off x="6443899" y="12502821"/>
            <a:ext cx="831764" cy="38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" name="TextBox 372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63" y="13936150"/>
            <a:ext cx="1358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sz="800" b="1" dirty="0"/>
              <a:t>Ben Day dots</a:t>
            </a:r>
          </a:p>
          <a:p>
            <a:r>
              <a:rPr lang="en-GB" sz="800" dirty="0"/>
              <a:t>The </a:t>
            </a:r>
            <a:r>
              <a:rPr lang="en-GB" sz="800" b="1" dirty="0"/>
              <a:t>Ben Day process</a:t>
            </a:r>
            <a:r>
              <a:rPr lang="en-GB" sz="800" dirty="0"/>
              <a:t> named after illustrator and printer</a:t>
            </a:r>
            <a:endParaRPr lang="en-US" altLang="en-US" sz="800" dirty="0"/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684" y="12856849"/>
            <a:ext cx="11609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 </a:t>
            </a:r>
            <a:r>
              <a:rPr lang="en-GB" altLang="en-US" sz="800" dirty="0"/>
              <a:t> C</a:t>
            </a:r>
            <a:r>
              <a:rPr lang="en-GB" sz="800" dirty="0"/>
              <a:t>omic book style</a:t>
            </a:r>
            <a:endParaRPr lang="en-US" altLang="en-US" sz="800" dirty="0"/>
          </a:p>
        </p:txBody>
      </p:sp>
      <p:pic>
        <p:nvPicPr>
          <p:cNvPr id="379" name="Picture 4" descr="http://t1.gstatic.com/images?q=tbn:ANd9GcS7CiPKCzT2BMSg-aNJ-O1jRd8GvQs9D7qGYsRfiNej3s80ojrP">
            <a:hlinkClick r:id="rId36"/>
          </p:cNvPr>
          <p:cNvPicPr>
            <a:picLocks noChangeAspect="1" noChangeArrowheads="1"/>
          </p:cNvPicPr>
          <p:nvPr/>
        </p:nvPicPr>
        <p:blipFill>
          <a:blip r:embed="rId37" cstate="hq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671" y="13196922"/>
            <a:ext cx="592623" cy="44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" name="TextBox 414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681" y="14660465"/>
            <a:ext cx="10742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Skills development- application of media; pastel/crayon and paint. Colour mixing 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5036" y="13684587"/>
            <a:ext cx="12252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Enlarged card relief  piece- skills development-application of media </a:t>
            </a:r>
          </a:p>
        </p:txBody>
      </p:sp>
      <p:pic>
        <p:nvPicPr>
          <p:cNvPr id="419" name="Picture 4"/>
          <p:cNvPicPr>
            <a:picLocks noChangeAspect="1" noChangeArrowheads="1"/>
          </p:cNvPicPr>
          <p:nvPr/>
        </p:nvPicPr>
        <p:blipFill rotWithShape="1">
          <a:blip r:embed="rId39" cstate="hq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2" t="581" r="4950"/>
          <a:stretch/>
        </p:blipFill>
        <p:spPr bwMode="auto">
          <a:xfrm>
            <a:off x="3748811" y="13837559"/>
            <a:ext cx="354434" cy="55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7" name="Picture 5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26" y="16036335"/>
            <a:ext cx="563759" cy="37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2" name="TextBox 421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329" y="16633505"/>
            <a:ext cx="12028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Skills development-application of  tone and </a:t>
            </a:r>
            <a:r>
              <a:rPr lang="en-US" altLang="en-US" sz="800" dirty="0" err="1"/>
              <a:t>colour</a:t>
            </a:r>
            <a:r>
              <a:rPr lang="en-US" altLang="en-US" sz="800" dirty="0"/>
              <a:t>  </a:t>
            </a:r>
          </a:p>
        </p:txBody>
      </p:sp>
      <p:pic>
        <p:nvPicPr>
          <p:cNvPr id="423" name="Picture 5" descr="36C42138"/>
          <p:cNvPicPr>
            <a:picLocks noChangeAspect="1" noChangeArrowheads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03" y="16027802"/>
            <a:ext cx="468713" cy="22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4" name="Picture 3"/>
          <p:cNvPicPr>
            <a:picLocks noChangeAspect="1" noChangeArrowheads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02" y="16032611"/>
            <a:ext cx="372697" cy="54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8" name="TextBox 437"/>
          <p:cNvSpPr txBox="1"/>
          <p:nvPr/>
        </p:nvSpPr>
        <p:spPr>
          <a:xfrm>
            <a:off x="3218059" y="12845394"/>
            <a:ext cx="95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Peter Blake</a:t>
            </a:r>
          </a:p>
          <a:p>
            <a:r>
              <a:rPr lang="en-GB" sz="800" b="1" dirty="0"/>
              <a:t> Jan </a:t>
            </a:r>
            <a:r>
              <a:rPr lang="en-GB" sz="800" b="1" dirty="0" err="1"/>
              <a:t>Harworth</a:t>
            </a:r>
            <a:r>
              <a:rPr lang="en-GB" sz="800" dirty="0">
                <a:latin typeface="Arial" charset="0"/>
              </a:rPr>
              <a:t>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135036" y="12165384"/>
            <a:ext cx="1263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Beatles – Sgt Pepper’s Lonely Hearts Club Band 1967</a:t>
            </a:r>
          </a:p>
        </p:txBody>
      </p:sp>
      <p:pic>
        <p:nvPicPr>
          <p:cNvPr id="439" name="Picture 438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9818" y="12468141"/>
            <a:ext cx="388519" cy="38757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6">
            <a:grayscl/>
          </a:blip>
          <a:stretch>
            <a:fillRect/>
          </a:stretch>
        </p:blipFill>
        <p:spPr>
          <a:xfrm>
            <a:off x="8383556" y="10528986"/>
            <a:ext cx="164379" cy="503999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7">
            <a:grayscl/>
          </a:blip>
          <a:stretch>
            <a:fillRect/>
          </a:stretch>
        </p:blipFill>
        <p:spPr>
          <a:xfrm>
            <a:off x="8990128" y="11093354"/>
            <a:ext cx="361649" cy="361649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48">
            <a:grayscl/>
          </a:blip>
          <a:stretch>
            <a:fillRect/>
          </a:stretch>
        </p:blipFill>
        <p:spPr>
          <a:xfrm>
            <a:off x="9234795" y="11485526"/>
            <a:ext cx="280359" cy="416089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7042974" y="10187776"/>
            <a:ext cx="145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Symmetrical African mask designs  from study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063793" y="10521112"/>
            <a:ext cx="104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Pablo Picasso </a:t>
            </a:r>
          </a:p>
          <a:p>
            <a:r>
              <a:rPr lang="en-US" sz="800" dirty="0"/>
              <a:t>Inspired by  African Dan masks</a:t>
            </a:r>
            <a:r>
              <a:rPr lang="en-GB" sz="800" dirty="0"/>
              <a:t> </a:t>
            </a:r>
          </a:p>
          <a:p>
            <a:endParaRPr lang="en-GB" sz="800" dirty="0"/>
          </a:p>
        </p:txBody>
      </p:sp>
      <p:sp>
        <p:nvSpPr>
          <p:cNvPr id="172" name="TextBox 171"/>
          <p:cNvSpPr txBox="1"/>
          <p:nvPr/>
        </p:nvSpPr>
        <p:spPr>
          <a:xfrm>
            <a:off x="5977348" y="10522434"/>
            <a:ext cx="1175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/>
              <a:t>Amedeo</a:t>
            </a:r>
            <a:r>
              <a:rPr lang="en-US" sz="800" b="1" dirty="0"/>
              <a:t> Modigliani</a:t>
            </a:r>
            <a:r>
              <a:rPr lang="en-US" sz="800" dirty="0"/>
              <a:t> Inspired by  African Fang masks</a:t>
            </a:r>
            <a:endParaRPr lang="en-GB" dirty="0"/>
          </a:p>
        </p:txBody>
      </p:sp>
      <p:pic>
        <p:nvPicPr>
          <p:cNvPr id="448" name="Content Placeholder 8"/>
          <p:cNvPicPr>
            <a:picLocks noChangeAspect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9117" y="10175028"/>
            <a:ext cx="380310" cy="358818"/>
          </a:xfrm>
          <a:prstGeom prst="rect">
            <a:avLst/>
          </a:prstGeom>
        </p:spPr>
      </p:pic>
      <p:pic>
        <p:nvPicPr>
          <p:cNvPr id="175" name="Picture 174"/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7051" y="10161419"/>
            <a:ext cx="655111" cy="406424"/>
          </a:xfrm>
          <a:prstGeom prst="rect">
            <a:avLst/>
          </a:prstGeom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C879545B-303B-499E-AEE9-6D66CD34CCD3}"/>
              </a:ext>
            </a:extLst>
          </p:cNvPr>
          <p:cNvSpPr/>
          <p:nvPr/>
        </p:nvSpPr>
        <p:spPr>
          <a:xfrm>
            <a:off x="6802362" y="10962127"/>
            <a:ext cx="62524" cy="619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466" name="Table 465">
            <a:extLst>
              <a:ext uri="{FF2B5EF4-FFF2-40B4-BE49-F238E27FC236}">
                <a16:creationId xmlns:a16="http://schemas.microsoft.com/office/drawing/2014/main" id="{74182EB1-0053-4C0E-AE0C-D7522BD03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406338"/>
              </p:ext>
            </p:extLst>
          </p:nvPr>
        </p:nvGraphicFramePr>
        <p:xfrm>
          <a:off x="7572010" y="11708365"/>
          <a:ext cx="999770" cy="243840"/>
        </p:xfrm>
        <a:graphic>
          <a:graphicData uri="http://schemas.openxmlformats.org/drawingml/2006/table">
            <a:tbl>
              <a:tblPr/>
              <a:tblGrid>
                <a:gridCol w="999770">
                  <a:extLst>
                    <a:ext uri="{9D8B030D-6E8A-4147-A177-3AD203B41FA5}">
                      <a16:colId xmlns:a16="http://schemas.microsoft.com/office/drawing/2014/main" val="15941051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</a:t>
                      </a:r>
                      <a:r>
                        <a:rPr lang="en-US" sz="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studies and annotations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55207"/>
                  </a:ext>
                </a:extLst>
              </a:tr>
            </a:tbl>
          </a:graphicData>
        </a:graphic>
      </p:graphicFrame>
      <p:sp>
        <p:nvSpPr>
          <p:cNvPr id="468" name="TextBox 467"/>
          <p:cNvSpPr txBox="1"/>
          <p:nvPr/>
        </p:nvSpPr>
        <p:spPr>
          <a:xfrm>
            <a:off x="3822659" y="11640605"/>
            <a:ext cx="131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Skills development- </a:t>
            </a:r>
            <a:r>
              <a:rPr lang="en-GB" sz="800" b="1" dirty="0">
                <a:ea typeface="Calibri" panose="020F0502020204030204" pitchFamily="34" charset="0"/>
              </a:rPr>
              <a:t>Trace and transfer </a:t>
            </a:r>
            <a:r>
              <a:rPr lang="en-GB" sz="800" dirty="0">
                <a:ea typeface="Calibri" panose="020F0502020204030204" pitchFamily="34" charset="0"/>
              </a:rPr>
              <a:t>onto card- </a:t>
            </a:r>
          </a:p>
          <a:p>
            <a:r>
              <a:rPr lang="en-US" sz="800" b="1" dirty="0"/>
              <a:t> card construction</a:t>
            </a:r>
            <a:endParaRPr lang="en-GB" sz="800" dirty="0"/>
          </a:p>
        </p:txBody>
      </p:sp>
      <p:sp>
        <p:nvSpPr>
          <p:cNvPr id="508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 rot="20284715">
            <a:off x="1221210" y="9087981"/>
            <a:ext cx="1236926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2D Final Design</a:t>
            </a: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08B927A2-5C1A-4948-9492-C044901D61D9}"/>
              </a:ext>
            </a:extLst>
          </p:cNvPr>
          <p:cNvSpPr/>
          <p:nvPr/>
        </p:nvSpPr>
        <p:spPr>
          <a:xfrm rot="6192860">
            <a:off x="1265318" y="9310461"/>
            <a:ext cx="106405" cy="7650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10" name="Picture 509"/>
          <p:cNvPicPr>
            <a:picLocks noChangeAspect="1"/>
          </p:cNvPicPr>
          <p:nvPr/>
        </p:nvPicPr>
        <p:blipFill rotWithShape="1"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" t="59576" r="85620" b="11021"/>
          <a:stretch/>
        </p:blipFill>
        <p:spPr>
          <a:xfrm>
            <a:off x="6497090" y="11629261"/>
            <a:ext cx="186570" cy="709298"/>
          </a:xfrm>
          <a:prstGeom prst="rect">
            <a:avLst/>
          </a:prstGeom>
        </p:spPr>
      </p:pic>
      <p:sp>
        <p:nvSpPr>
          <p:cNvPr id="529" name="Rectangle 528">
            <a:extLst>
              <a:ext uri="{FF2B5EF4-FFF2-40B4-BE49-F238E27FC236}">
                <a16:creationId xmlns:a16="http://schemas.microsoft.com/office/drawing/2014/main" id="{165BF832-1196-40E2-9F19-249FB42420F9}"/>
              </a:ext>
            </a:extLst>
          </p:cNvPr>
          <p:cNvSpPr/>
          <p:nvPr/>
        </p:nvSpPr>
        <p:spPr>
          <a:xfrm>
            <a:off x="175985" y="10094391"/>
            <a:ext cx="685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Refinement of  successful designs, </a:t>
            </a:r>
          </a:p>
        </p:txBody>
      </p:sp>
      <p:sp>
        <p:nvSpPr>
          <p:cNvPr id="543" name="TextBox 52">
            <a:extLst>
              <a:ext uri="{FF2B5EF4-FFF2-40B4-BE49-F238E27FC236}">
                <a16:creationId xmlns:a16="http://schemas.microsoft.com/office/drawing/2014/main" id="{6310D50A-28EA-4BB9-9CC3-BD7A759E9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407" y="9006005"/>
            <a:ext cx="1288759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sz="12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Gill Sans MT Condensed" panose="020B0506020104020203" pitchFamily="34" charset="0"/>
              </a:rPr>
              <a:t>C1 Natural Forms</a:t>
            </a:r>
            <a:endParaRPr lang="en-US" altLang="en-US" sz="1200" b="1" dirty="0">
              <a:solidFill>
                <a:schemeClr val="bg1"/>
              </a:solidFill>
              <a:latin typeface="Gill Sans MT Condensed" panose="020B0506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1421" y="9620690"/>
            <a:ext cx="464801" cy="4620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9749" y="16301143"/>
            <a:ext cx="597081" cy="687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2006435" y="12264189"/>
            <a:ext cx="452210" cy="54702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877828" y="10011882"/>
            <a:ext cx="91240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Mark making</a:t>
            </a:r>
            <a:r>
              <a:rPr lang="en-GB" sz="800" dirty="0"/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42973" y="9536285"/>
            <a:ext cx="907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 </a:t>
            </a:r>
            <a:r>
              <a:rPr lang="en-GB" sz="800" b="1" dirty="0"/>
              <a:t>Tone /Value-    </a:t>
            </a:r>
            <a:r>
              <a:rPr lang="en-GB" sz="800" dirty="0"/>
              <a:t>tonal scale </a:t>
            </a:r>
          </a:p>
        </p:txBody>
      </p:sp>
      <p:pic>
        <p:nvPicPr>
          <p:cNvPr id="436" name="Picture 435"/>
          <p:cNvPicPr>
            <a:picLocks noChangeAspect="1"/>
          </p:cNvPicPr>
          <p:nvPr/>
        </p:nvPicPr>
        <p:blipFill rotWithShape="1">
          <a:blip r:embed="rId59"/>
          <a:srcRect l="4943" r="43779" b="71983"/>
          <a:stretch/>
        </p:blipFill>
        <p:spPr>
          <a:xfrm>
            <a:off x="3566343" y="8403634"/>
            <a:ext cx="366365" cy="3221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737706" y="7902818"/>
            <a:ext cx="465878" cy="495705"/>
          </a:xfrm>
          <a:prstGeom prst="rect">
            <a:avLst/>
          </a:prstGeom>
        </p:spPr>
      </p:pic>
      <p:pic>
        <p:nvPicPr>
          <p:cNvPr id="450" name="Picture 4" descr="free line drawing worksheet - printable teacher resources from the Student Art Guide"/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" t="8604" r="76940" b="77731"/>
          <a:stretch/>
        </p:blipFill>
        <p:spPr bwMode="auto">
          <a:xfrm>
            <a:off x="4027671" y="9553599"/>
            <a:ext cx="484524" cy="39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4747358" y="9852813"/>
            <a:ext cx="972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231F20"/>
                </a:solidFill>
                <a:latin typeface="+mn-lt"/>
              </a:rPr>
              <a:t>Pattern</a:t>
            </a:r>
            <a:r>
              <a:rPr lang="en-GB" sz="800" dirty="0">
                <a:solidFill>
                  <a:srgbClr val="231F20"/>
                </a:solidFill>
                <a:latin typeface="+mn-lt"/>
              </a:rPr>
              <a:t>- regular and irregular</a:t>
            </a:r>
            <a:endParaRPr lang="en-GB" dirty="0"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520283" y="9443308"/>
            <a:ext cx="8306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dirty="0"/>
              <a:t>Colour Theory-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276419" y="8317558"/>
            <a:ext cx="9372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800" b="1" dirty="0"/>
              <a:t>Shape-</a:t>
            </a:r>
            <a:r>
              <a:rPr lang="en-US" altLang="en-US" sz="800" dirty="0"/>
              <a:t> Geometric and organic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63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0260" y="9529817"/>
            <a:ext cx="843734" cy="541347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08B927A2-5C1A-4948-9492-C044901D61D9}"/>
              </a:ext>
            </a:extLst>
          </p:cNvPr>
          <p:cNvSpPr/>
          <p:nvPr/>
        </p:nvSpPr>
        <p:spPr>
          <a:xfrm>
            <a:off x="5392070" y="8812806"/>
            <a:ext cx="45719" cy="665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61" name="Picture 460"/>
          <p:cNvPicPr>
            <a:picLocks noChangeAspect="1"/>
          </p:cNvPicPr>
          <p:nvPr/>
        </p:nvPicPr>
        <p:blipFill rotWithShape="1">
          <a:blip r:embed="rId65" cstate="hqprint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3" t="6302" r="26163" b="58410"/>
          <a:stretch/>
        </p:blipFill>
        <p:spPr>
          <a:xfrm rot="5400000">
            <a:off x="3524715" y="9441519"/>
            <a:ext cx="384755" cy="577133"/>
          </a:xfrm>
          <a:prstGeom prst="rect">
            <a:avLst/>
          </a:prstGeom>
        </p:spPr>
      </p:pic>
      <p:pic>
        <p:nvPicPr>
          <p:cNvPr id="473" name="Picture 472"/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5304250" y="7778280"/>
            <a:ext cx="490514" cy="305869"/>
          </a:xfrm>
          <a:prstGeom prst="rect">
            <a:avLst/>
          </a:prstGeom>
        </p:spPr>
      </p:pic>
      <p:pic>
        <p:nvPicPr>
          <p:cNvPr id="476" name="Picture 475"/>
          <p:cNvPicPr>
            <a:picLocks noChangeAspect="1"/>
          </p:cNvPicPr>
          <p:nvPr/>
        </p:nvPicPr>
        <p:blipFill rotWithShape="1">
          <a:blip r:embed="rId68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5874" t="27812" r="4373" b="55991"/>
          <a:stretch/>
        </p:blipFill>
        <p:spPr>
          <a:xfrm>
            <a:off x="6189290" y="8470556"/>
            <a:ext cx="535312" cy="301113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4820728" y="8529535"/>
            <a:ext cx="1442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solidFill>
                  <a:srgbClr val="231F20"/>
                </a:solidFill>
                <a:latin typeface="+mn-lt"/>
              </a:rPr>
              <a:t>Tone</a:t>
            </a:r>
            <a:r>
              <a:rPr lang="en-GB" sz="800" b="1" dirty="0">
                <a:solidFill>
                  <a:srgbClr val="231F20"/>
                </a:solidFill>
                <a:latin typeface="ReithSans"/>
              </a:rPr>
              <a:t>-</a:t>
            </a:r>
            <a:r>
              <a:rPr lang="en-GB" sz="800" dirty="0">
                <a:solidFill>
                  <a:srgbClr val="231F20"/>
                </a:solidFill>
              </a:rPr>
              <a:t>Highlight, shadow, contrast, form, depth</a:t>
            </a:r>
            <a:endParaRPr lang="en-GB" sz="800" dirty="0"/>
          </a:p>
        </p:txBody>
      </p:sp>
      <p:sp>
        <p:nvSpPr>
          <p:cNvPr id="138" name="Rectangle 137"/>
          <p:cNvSpPr/>
          <p:nvPr/>
        </p:nvSpPr>
        <p:spPr>
          <a:xfrm>
            <a:off x="6076777" y="9540194"/>
            <a:ext cx="959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Colour value </a:t>
            </a:r>
            <a:r>
              <a:rPr lang="en-GB" sz="800" dirty="0"/>
              <a:t>– tints, shades and tones. </a:t>
            </a:r>
          </a:p>
        </p:txBody>
      </p:sp>
      <p:sp>
        <p:nvSpPr>
          <p:cNvPr id="478" name="Rectangle 477">
            <a:extLst>
              <a:ext uri="{FF2B5EF4-FFF2-40B4-BE49-F238E27FC236}">
                <a16:creationId xmlns:a16="http://schemas.microsoft.com/office/drawing/2014/main" id="{6280CBF8-B553-459C-9A20-CDEE63AC02AD}"/>
              </a:ext>
            </a:extLst>
          </p:cNvPr>
          <p:cNvSpPr/>
          <p:nvPr/>
        </p:nvSpPr>
        <p:spPr>
          <a:xfrm>
            <a:off x="6196819" y="8035433"/>
            <a:ext cx="107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ea typeface="Calibri" panose="020F0502020204030204" pitchFamily="34" charset="0"/>
              </a:rPr>
              <a:t>Media and techniques- Colour pencil, paint</a:t>
            </a:r>
            <a:endParaRPr lang="en-GB" sz="800" dirty="0"/>
          </a:p>
        </p:txBody>
      </p: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6C8E4464-052F-4DF3-B9D7-C824C62F414B}"/>
              </a:ext>
            </a:extLst>
          </p:cNvPr>
          <p:cNvCxnSpPr>
            <a:cxnSpLocks/>
          </p:cNvCxnSpPr>
          <p:nvPr/>
        </p:nvCxnSpPr>
        <p:spPr>
          <a:xfrm>
            <a:off x="8177417" y="8047718"/>
            <a:ext cx="317619" cy="19424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Rectangle 231"/>
          <p:cNvSpPr/>
          <p:nvPr/>
        </p:nvSpPr>
        <p:spPr>
          <a:xfrm>
            <a:off x="2013037" y="7449439"/>
            <a:ext cx="1053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Addition of surface decoration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101479" y="6024283"/>
            <a:ext cx="681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Application of paint from final design colour study </a:t>
            </a:r>
          </a:p>
        </p:txBody>
      </p:sp>
      <p:sp>
        <p:nvSpPr>
          <p:cNvPr id="534" name="Rectangle 533"/>
          <p:cNvSpPr/>
          <p:nvPr/>
        </p:nvSpPr>
        <p:spPr>
          <a:xfrm>
            <a:off x="2046605" y="5784524"/>
            <a:ext cx="10779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800" dirty="0"/>
          </a:p>
        </p:txBody>
      </p:sp>
      <p:sp>
        <p:nvSpPr>
          <p:cNvPr id="284" name="Rectangle 283"/>
          <p:cNvSpPr/>
          <p:nvPr/>
        </p:nvSpPr>
        <p:spPr>
          <a:xfrm>
            <a:off x="1672868" y="5647695"/>
            <a:ext cx="1334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Inclusion of text/ photographs/ symbols to complete personal response</a:t>
            </a:r>
            <a:endParaRPr lang="en-GB" dirty="0"/>
          </a:p>
        </p:txBody>
      </p:sp>
      <p:cxnSp>
        <p:nvCxnSpPr>
          <p:cNvPr id="555" name="Straight Connector 554">
            <a:extLst>
              <a:ext uri="{FF2B5EF4-FFF2-40B4-BE49-F238E27FC236}">
                <a16:creationId xmlns:a16="http://schemas.microsoft.com/office/drawing/2014/main" id="{684D932E-8F6E-4BB4-A226-18B80D8B7D4F}"/>
              </a:ext>
            </a:extLst>
          </p:cNvPr>
          <p:cNvCxnSpPr>
            <a:cxnSpLocks/>
          </p:cNvCxnSpPr>
          <p:nvPr/>
        </p:nvCxnSpPr>
        <p:spPr>
          <a:xfrm flipV="1">
            <a:off x="544026" y="5265557"/>
            <a:ext cx="332691" cy="2564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>
            <a:extLst>
              <a:ext uri="{FF2B5EF4-FFF2-40B4-BE49-F238E27FC236}">
                <a16:creationId xmlns:a16="http://schemas.microsoft.com/office/drawing/2014/main" id="{EA5B0D85-E542-47EB-8068-6243A9D71375}"/>
              </a:ext>
            </a:extLst>
          </p:cNvPr>
          <p:cNvSpPr/>
          <p:nvPr/>
        </p:nvSpPr>
        <p:spPr>
          <a:xfrm>
            <a:off x="1043407" y="3813750"/>
            <a:ext cx="925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ea typeface="Calibri" panose="020F0502020204030204" pitchFamily="34" charset="0"/>
                <a:cs typeface="Calibri" panose="020F0502020204030204" pitchFamily="34" charset="0"/>
              </a:rPr>
              <a:t>Include chosen starting point at the front of sketchbook </a:t>
            </a:r>
            <a:endParaRPr lang="en-GB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58" name="Straight Connector 557">
            <a:extLst>
              <a:ext uri="{FF2B5EF4-FFF2-40B4-BE49-F238E27FC236}">
                <a16:creationId xmlns:a16="http://schemas.microsoft.com/office/drawing/2014/main" id="{D830C8C5-F763-4DE1-88D4-A640BB519120}"/>
              </a:ext>
            </a:extLst>
          </p:cNvPr>
          <p:cNvCxnSpPr>
            <a:cxnSpLocks/>
          </p:cNvCxnSpPr>
          <p:nvPr/>
        </p:nvCxnSpPr>
        <p:spPr>
          <a:xfrm>
            <a:off x="917123" y="4569912"/>
            <a:ext cx="392227" cy="13786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2" name="Rectangle 441">
            <a:extLst>
              <a:ext uri="{FF2B5EF4-FFF2-40B4-BE49-F238E27FC236}">
                <a16:creationId xmlns:a16="http://schemas.microsoft.com/office/drawing/2014/main" id="{98805272-E4BF-4DA9-994B-D1128744B3B5}"/>
              </a:ext>
            </a:extLst>
          </p:cNvPr>
          <p:cNvSpPr/>
          <p:nvPr/>
        </p:nvSpPr>
        <p:spPr>
          <a:xfrm rot="8353177">
            <a:off x="873402" y="6524380"/>
            <a:ext cx="911389" cy="9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465DED-422E-4897-B972-0993FF9F1782}"/>
              </a:ext>
            </a:extLst>
          </p:cNvPr>
          <p:cNvPicPr>
            <a:picLocks noChangeAspect="1"/>
          </p:cNvPicPr>
          <p:nvPr/>
        </p:nvPicPr>
        <p:blipFill>
          <a:blip r:embed="rId70">
            <a:grayscl/>
          </a:blip>
          <a:stretch>
            <a:fillRect/>
          </a:stretch>
        </p:blipFill>
        <p:spPr>
          <a:xfrm>
            <a:off x="656694" y="3879247"/>
            <a:ext cx="434898" cy="302796"/>
          </a:xfrm>
          <a:prstGeom prst="rect">
            <a:avLst/>
          </a:prstGeom>
        </p:spPr>
      </p:pic>
      <p:pic>
        <p:nvPicPr>
          <p:cNvPr id="479" name="Picture 478">
            <a:extLst>
              <a:ext uri="{FF2B5EF4-FFF2-40B4-BE49-F238E27FC236}">
                <a16:creationId xmlns:a16="http://schemas.microsoft.com/office/drawing/2014/main" id="{C5B3882F-3674-4168-B17C-CA709538DA88}"/>
              </a:ext>
            </a:extLst>
          </p:cNvPr>
          <p:cNvPicPr>
            <a:picLocks noChangeAspect="1"/>
          </p:cNvPicPr>
          <p:nvPr/>
        </p:nvPicPr>
        <p:blipFill rotWithShape="1">
          <a:blip r:embed="rId71">
            <a:grayscl/>
          </a:blip>
          <a:srcRect l="5542" t="14959" r="47347" b="13699"/>
          <a:stretch/>
        </p:blipFill>
        <p:spPr>
          <a:xfrm>
            <a:off x="1968375" y="3403016"/>
            <a:ext cx="552852" cy="4032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E3FC6C-8497-43FE-8FBF-AFA51AD93986}"/>
              </a:ext>
            </a:extLst>
          </p:cNvPr>
          <p:cNvPicPr>
            <a:picLocks noChangeAspect="1"/>
          </p:cNvPicPr>
          <p:nvPr/>
        </p:nvPicPr>
        <p:blipFill>
          <a:blip r:embed="rId72">
            <a:grayscl/>
          </a:blip>
          <a:stretch>
            <a:fillRect/>
          </a:stretch>
        </p:blipFill>
        <p:spPr>
          <a:xfrm>
            <a:off x="3369483" y="3444964"/>
            <a:ext cx="591538" cy="4032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FFAC52-1B38-4C98-9EE1-DB3ABDC206AC}"/>
              </a:ext>
            </a:extLst>
          </p:cNvPr>
          <p:cNvPicPr>
            <a:picLocks noChangeAspect="1"/>
          </p:cNvPicPr>
          <p:nvPr/>
        </p:nvPicPr>
        <p:blipFill>
          <a:blip r:embed="rId73">
            <a:grayscl/>
          </a:blip>
          <a:stretch>
            <a:fillRect/>
          </a:stretch>
        </p:blipFill>
        <p:spPr>
          <a:xfrm>
            <a:off x="4406623" y="3402746"/>
            <a:ext cx="634906" cy="443006"/>
          </a:xfrm>
          <a:prstGeom prst="rect">
            <a:avLst/>
          </a:prstGeom>
        </p:spPr>
      </p:pic>
      <p:pic>
        <p:nvPicPr>
          <p:cNvPr id="480" name="Picture 479">
            <a:extLst>
              <a:ext uri="{FF2B5EF4-FFF2-40B4-BE49-F238E27FC236}">
                <a16:creationId xmlns:a16="http://schemas.microsoft.com/office/drawing/2014/main" id="{A6467131-8738-414C-80F8-0CDE061009C1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grayscl/>
          </a:blip>
          <a:srcRect l="4165" t="16765" r="47616" b="13045"/>
          <a:stretch/>
        </p:blipFill>
        <p:spPr>
          <a:xfrm>
            <a:off x="5259902" y="3849449"/>
            <a:ext cx="605918" cy="4248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F1E3F0-88FC-4015-9A9A-D76564C9CC3A}"/>
              </a:ext>
            </a:extLst>
          </p:cNvPr>
          <p:cNvPicPr>
            <a:picLocks noChangeAspect="1"/>
          </p:cNvPicPr>
          <p:nvPr/>
        </p:nvPicPr>
        <p:blipFill>
          <a:blip r:embed="rId75">
            <a:grayscl/>
          </a:blip>
          <a:stretch>
            <a:fillRect/>
          </a:stretch>
        </p:blipFill>
        <p:spPr>
          <a:xfrm>
            <a:off x="6201602" y="3570252"/>
            <a:ext cx="569109" cy="3480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31EA7A-896C-46E2-B545-E0A85C71CFAB}"/>
              </a:ext>
            </a:extLst>
          </p:cNvPr>
          <p:cNvPicPr>
            <a:picLocks noChangeAspect="1"/>
          </p:cNvPicPr>
          <p:nvPr/>
        </p:nvPicPr>
        <p:blipFill>
          <a:blip r:embed="rId76">
            <a:grayscl/>
          </a:blip>
          <a:stretch>
            <a:fillRect/>
          </a:stretch>
        </p:blipFill>
        <p:spPr>
          <a:xfrm>
            <a:off x="4491355" y="5420939"/>
            <a:ext cx="567234" cy="3953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39B11B-DC53-47CD-AEA0-A5030336A470}"/>
              </a:ext>
            </a:extLst>
          </p:cNvPr>
          <p:cNvPicPr>
            <a:picLocks noChangeAspect="1"/>
          </p:cNvPicPr>
          <p:nvPr/>
        </p:nvPicPr>
        <p:blipFill>
          <a:blip r:embed="rId77">
            <a:grayscl/>
          </a:blip>
          <a:stretch>
            <a:fillRect/>
          </a:stretch>
        </p:blipFill>
        <p:spPr>
          <a:xfrm>
            <a:off x="3062406" y="5382144"/>
            <a:ext cx="532972" cy="4003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13AE5B-E771-4098-B4C4-40B3201499C6}"/>
              </a:ext>
            </a:extLst>
          </p:cNvPr>
          <p:cNvPicPr>
            <a:picLocks noChangeAspect="1"/>
          </p:cNvPicPr>
          <p:nvPr/>
        </p:nvPicPr>
        <p:blipFill>
          <a:blip r:embed="rId78">
            <a:grayscl/>
          </a:blip>
          <a:stretch>
            <a:fillRect/>
          </a:stretch>
        </p:blipFill>
        <p:spPr>
          <a:xfrm>
            <a:off x="5147759" y="5469949"/>
            <a:ext cx="611823" cy="252555"/>
          </a:xfrm>
          <a:prstGeom prst="rect">
            <a:avLst/>
          </a:prstGeom>
        </p:spPr>
      </p:pic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593F01C2-F027-4C19-B153-BF1FA5C1CC6B}"/>
              </a:ext>
            </a:extLst>
          </p:cNvPr>
          <p:cNvCxnSpPr>
            <a:cxnSpLocks/>
          </p:cNvCxnSpPr>
          <p:nvPr/>
        </p:nvCxnSpPr>
        <p:spPr>
          <a:xfrm>
            <a:off x="1698353" y="4201211"/>
            <a:ext cx="95971" cy="33988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30240" y="2281918"/>
            <a:ext cx="10595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an understanding of the Formal Elements of Art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01031" y="2674089"/>
            <a:ext cx="1379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Ability to realise intentions and create a personal and meaning response   </a:t>
            </a:r>
          </a:p>
          <a:p>
            <a:r>
              <a:rPr lang="en-GB" sz="800" dirty="0"/>
              <a:t>showing understanding of visual language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7033" y="2235497"/>
            <a:ext cx="1010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 Ability to refine ideas selecting appropriate media and techniques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22935" y="2194827"/>
            <a:ext cx="1114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Ability to record relevant ideas and  observations as work progresses</a:t>
            </a:r>
          </a:p>
        </p:txBody>
      </p:sp>
      <p:cxnSp>
        <p:nvCxnSpPr>
          <p:cNvPr id="483" name="Straight Connector 482">
            <a:extLst>
              <a:ext uri="{FF2B5EF4-FFF2-40B4-BE49-F238E27FC236}">
                <a16:creationId xmlns:a16="http://schemas.microsoft.com/office/drawing/2014/main" id="{3636C97F-38BD-479A-B9E3-D4A6445D9CEE}"/>
              </a:ext>
            </a:extLst>
          </p:cNvPr>
          <p:cNvCxnSpPr>
            <a:cxnSpLocks/>
          </p:cNvCxnSpPr>
          <p:nvPr/>
        </p:nvCxnSpPr>
        <p:spPr>
          <a:xfrm flipV="1">
            <a:off x="2840499" y="2030201"/>
            <a:ext cx="12582" cy="83004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4" name="Rectangle 483"/>
          <p:cNvSpPr/>
          <p:nvPr/>
        </p:nvSpPr>
        <p:spPr>
          <a:xfrm>
            <a:off x="2937155" y="2858539"/>
            <a:ext cx="1059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knowledge and understanding of Colour theory</a:t>
            </a:r>
          </a:p>
        </p:txBody>
      </p: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C5342004-95B6-4112-AC7F-99453558F7A3}"/>
              </a:ext>
            </a:extLst>
          </p:cNvPr>
          <p:cNvCxnSpPr>
            <a:cxnSpLocks/>
          </p:cNvCxnSpPr>
          <p:nvPr/>
        </p:nvCxnSpPr>
        <p:spPr>
          <a:xfrm flipH="1" flipV="1">
            <a:off x="7613164" y="1927842"/>
            <a:ext cx="326304" cy="785957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Rectangle 486">
            <a:extLst>
              <a:ext uri="{FF2B5EF4-FFF2-40B4-BE49-F238E27FC236}">
                <a16:creationId xmlns:a16="http://schemas.microsoft.com/office/drawing/2014/main" id="{B6FDB9C3-1219-4343-B19E-C6FF6F19DB34}"/>
              </a:ext>
            </a:extLst>
          </p:cNvPr>
          <p:cNvSpPr/>
          <p:nvPr/>
        </p:nvSpPr>
        <p:spPr>
          <a:xfrm>
            <a:off x="4869545" y="2704536"/>
            <a:ext cx="9464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Demonstrate skills in use of media and techniques- 2D and 3D construction</a:t>
            </a:r>
          </a:p>
          <a:p>
            <a:endParaRPr lang="en-GB" sz="800" dirty="0"/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16FFB468-4714-4FF4-91AB-67C5C6EFE8C5}"/>
              </a:ext>
            </a:extLst>
          </p:cNvPr>
          <p:cNvCxnSpPr>
            <a:cxnSpLocks/>
          </p:cNvCxnSpPr>
          <p:nvPr/>
        </p:nvCxnSpPr>
        <p:spPr>
          <a:xfrm flipH="1" flipV="1">
            <a:off x="3716755" y="2042123"/>
            <a:ext cx="8947" cy="841915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734483" y="2767277"/>
            <a:ext cx="1315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Demonstrate analytical and cultural understanding</a:t>
            </a:r>
          </a:p>
        </p:txBody>
      </p:sp>
      <p:sp>
        <p:nvSpPr>
          <p:cNvPr id="489" name="Rectangle 488">
            <a:extLst>
              <a:ext uri="{FF2B5EF4-FFF2-40B4-BE49-F238E27FC236}">
                <a16:creationId xmlns:a16="http://schemas.microsoft.com/office/drawing/2014/main" id="{B6FDB9C3-1219-4343-B19E-C6FF6F19DB34}"/>
              </a:ext>
            </a:extLst>
          </p:cNvPr>
          <p:cNvSpPr/>
          <p:nvPr/>
        </p:nvSpPr>
        <p:spPr>
          <a:xfrm>
            <a:off x="627637" y="2776980"/>
            <a:ext cx="1347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Develop skills in measuring understanding of proportion and symmetry</a:t>
            </a:r>
          </a:p>
          <a:p>
            <a:endParaRPr lang="en-GB" sz="800" dirty="0"/>
          </a:p>
        </p:txBody>
      </p:sp>
      <p:pic>
        <p:nvPicPr>
          <p:cNvPr id="457" name="Picture 456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16" y="14563618"/>
            <a:ext cx="425848" cy="412910"/>
          </a:xfrm>
          <a:prstGeom prst="rect">
            <a:avLst/>
          </a:prstGeom>
        </p:spPr>
      </p:pic>
      <p:sp>
        <p:nvSpPr>
          <p:cNvPr id="482" name="TextBox 481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266" y="14932166"/>
            <a:ext cx="9820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Colour Theory-primary, secondary, tertiary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14714" y="3835805"/>
            <a:ext cx="841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Completion of C1 Portfolio of  work</a:t>
            </a:r>
          </a:p>
        </p:txBody>
      </p:sp>
      <p:pic>
        <p:nvPicPr>
          <p:cNvPr id="495" name="Picture 494"/>
          <p:cNvPicPr>
            <a:picLocks noChangeAspect="1"/>
          </p:cNvPicPr>
          <p:nvPr/>
        </p:nvPicPr>
        <p:blipFill rotWithShape="1">
          <a:blip r:embed="rId8"/>
          <a:srcRect l="23366" t="24643" r="22019" b="32857"/>
          <a:stretch/>
        </p:blipFill>
        <p:spPr>
          <a:xfrm>
            <a:off x="8159346" y="3815015"/>
            <a:ext cx="260650" cy="2184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9">
            <a:extLst>
              <a:ext uri="{BEBA8EAE-BF5A-486C-A8C5-ECC9F3942E4B}">
                <a14:imgProps xmlns:a14="http://schemas.microsoft.com/office/drawing/2010/main">
                  <a14:imgLayer r:embed="rId8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143" y="5075234"/>
            <a:ext cx="463086" cy="650341"/>
          </a:xfrm>
          <a:prstGeom prst="rect">
            <a:avLst/>
          </a:prstGeom>
        </p:spPr>
      </p:pic>
      <p:cxnSp>
        <p:nvCxnSpPr>
          <p:cNvPr id="501" name="Straight Connector 500">
            <a:extLst>
              <a:ext uri="{FF2B5EF4-FFF2-40B4-BE49-F238E27FC236}">
                <a16:creationId xmlns:a16="http://schemas.microsoft.com/office/drawing/2014/main" id="{52E2C0E1-31AB-45E3-8A82-2957495031C9}"/>
              </a:ext>
            </a:extLst>
          </p:cNvPr>
          <p:cNvCxnSpPr>
            <a:cxnSpLocks/>
          </p:cNvCxnSpPr>
          <p:nvPr/>
        </p:nvCxnSpPr>
        <p:spPr>
          <a:xfrm flipH="1">
            <a:off x="7776316" y="4182688"/>
            <a:ext cx="20097" cy="22236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52E2C0E1-31AB-45E3-8A82-2957495031C9}"/>
              </a:ext>
            </a:extLst>
          </p:cNvPr>
          <p:cNvCxnSpPr>
            <a:cxnSpLocks/>
          </p:cNvCxnSpPr>
          <p:nvPr/>
        </p:nvCxnSpPr>
        <p:spPr>
          <a:xfrm flipV="1">
            <a:off x="7778493" y="4933446"/>
            <a:ext cx="9677" cy="189543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6" name="Picture 6" descr="Paint Brush Vector Image | Paint brushes, Art brushes, Paintbrush ...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9"/>
          <a:stretch/>
        </p:blipFill>
        <p:spPr bwMode="auto">
          <a:xfrm rot="21427245">
            <a:off x="4918579" y="7538426"/>
            <a:ext cx="287281" cy="2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9" name="Straight Connector 508">
            <a:extLst>
              <a:ext uri="{FF2B5EF4-FFF2-40B4-BE49-F238E27FC236}">
                <a16:creationId xmlns:a16="http://schemas.microsoft.com/office/drawing/2014/main" id="{C5342004-95B6-4112-AC7F-99453558F7A3}"/>
              </a:ext>
            </a:extLst>
          </p:cNvPr>
          <p:cNvCxnSpPr>
            <a:cxnSpLocks/>
          </p:cNvCxnSpPr>
          <p:nvPr/>
        </p:nvCxnSpPr>
        <p:spPr>
          <a:xfrm flipV="1">
            <a:off x="5863648" y="2117599"/>
            <a:ext cx="10188" cy="65229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7C3E980-EAC6-414D-96E8-1A30F74E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576" y="15517763"/>
            <a:ext cx="19362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Expressive Composition</a:t>
            </a:r>
            <a:endParaRPr lang="en-US" altLang="en-US" sz="1200" dirty="0"/>
          </a:p>
        </p:txBody>
      </p:sp>
      <p:sp>
        <p:nvSpPr>
          <p:cNvPr id="444" name="TextBox 52">
            <a:extLst>
              <a:ext uri="{FF2B5EF4-FFF2-40B4-BE49-F238E27FC236}">
                <a16:creationId xmlns:a16="http://schemas.microsoft.com/office/drawing/2014/main" id="{3C4A954F-B0C4-40D8-9799-0C1CC9B880FC}"/>
              </a:ext>
            </a:extLst>
          </p:cNvPr>
          <p:cNvSpPr txBox="1">
            <a:spLocks noChangeArrowheads="1"/>
          </p:cNvSpPr>
          <p:nvPr/>
        </p:nvSpPr>
        <p:spPr bwMode="auto">
          <a:xfrm rot="4588561">
            <a:off x="864156" y="14858806"/>
            <a:ext cx="1285388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Gargoyles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CF1E9D75-F373-4A75-838A-59D409F36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8" y="14224684"/>
            <a:ext cx="1036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Skills development- 3D modelling- 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862F10A6-8E16-40F5-8229-C4FA7C33A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35" y="16116312"/>
            <a:ext cx="1074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Gothic Architecture- Grotesques and Gargoyles 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247BEBBC-CEDC-4F09-9229-CD6FBF2D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281" y="14778083"/>
            <a:ext cx="6175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800" dirty="0"/>
              <a:t>Gargoyle  designs</a:t>
            </a:r>
          </a:p>
        </p:txBody>
      </p:sp>
      <p:sp>
        <p:nvSpPr>
          <p:cNvPr id="507" name="TextBox 52">
            <a:extLst>
              <a:ext uri="{FF2B5EF4-FFF2-40B4-BE49-F238E27FC236}">
                <a16:creationId xmlns:a16="http://schemas.microsoft.com/office/drawing/2014/main" id="{27A0582A-A13D-43DD-87AE-52E080B92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060" y="11166493"/>
            <a:ext cx="1714523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Graphics- I Love Manchester </a:t>
            </a:r>
          </a:p>
        </p:txBody>
      </p:sp>
      <p:sp>
        <p:nvSpPr>
          <p:cNvPr id="511" name="TextBox 52">
            <a:extLst>
              <a:ext uri="{FF2B5EF4-FFF2-40B4-BE49-F238E27FC236}">
                <a16:creationId xmlns:a16="http://schemas.microsoft.com/office/drawing/2014/main" id="{092493E7-5EFA-4C4D-971D-74BACFE3CE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51951" y="10093389"/>
            <a:ext cx="918592" cy="461665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 Design Development</a:t>
            </a:r>
          </a:p>
        </p:txBody>
      </p:sp>
      <p:pic>
        <p:nvPicPr>
          <p:cNvPr id="553" name="Picture 2" descr="The logo consists of the capital letter I, followed by a red heart symbol, below which are the capital letters N and Y, set in a rounded slab serif typeface called American Typewriter.">
            <a:extLst>
              <a:ext uri="{FF2B5EF4-FFF2-40B4-BE49-F238E27FC236}">
                <a16:creationId xmlns:a16="http://schemas.microsoft.com/office/drawing/2014/main" id="{47D094AC-F273-4EC3-9D03-34AE73FC7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 cstate="print">
            <a:extLst>
              <a:ext uri="{BEBA8EAE-BF5A-486C-A8C5-ECC9F3942E4B}">
                <a14:imgProps xmlns:a14="http://schemas.microsoft.com/office/drawing/2010/main">
                  <a14:imgLayer r:embed="rId8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52" y="11627230"/>
            <a:ext cx="318847" cy="2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4" name="Picture 4" descr="http://manchestermule.com/wp-content/uploads/2011/08/I-love-manchester.jpg">
            <a:extLst>
              <a:ext uri="{FF2B5EF4-FFF2-40B4-BE49-F238E27FC236}">
                <a16:creationId xmlns:a16="http://schemas.microsoft.com/office/drawing/2014/main" id="{1DE2FA49-EF81-449D-A449-9F307539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21" y="11311432"/>
            <a:ext cx="303652" cy="2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59" name="Table 558">
            <a:extLst>
              <a:ext uri="{FF2B5EF4-FFF2-40B4-BE49-F238E27FC236}">
                <a16:creationId xmlns:a16="http://schemas.microsoft.com/office/drawing/2014/main" id="{ACEA9079-B607-4747-BEF7-74C3AACD7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80596"/>
              </p:ext>
            </p:extLst>
          </p:nvPr>
        </p:nvGraphicFramePr>
        <p:xfrm>
          <a:off x="1748890" y="10684181"/>
          <a:ext cx="2036940" cy="277312"/>
        </p:xfrm>
        <a:graphic>
          <a:graphicData uri="http://schemas.openxmlformats.org/drawingml/2006/table">
            <a:tbl>
              <a:tblPr/>
              <a:tblGrid>
                <a:gridCol w="2036940">
                  <a:extLst>
                    <a:ext uri="{9D8B030D-6E8A-4147-A177-3AD203B41FA5}">
                      <a16:colId xmlns:a16="http://schemas.microsoft.com/office/drawing/2014/main" val="1594105117"/>
                    </a:ext>
                  </a:extLst>
                </a:gridCol>
              </a:tblGrid>
              <a:tr h="277312">
                <a:tc>
                  <a:txBody>
                    <a:bodyPr/>
                    <a:lstStyle/>
                    <a:p>
                      <a:pPr marL="0" lvl="0" indent="0" algn="l"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8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Research of graphic  artists and annotated studies  from chosen </a:t>
                      </a:r>
                      <a:r>
                        <a:rPr lang="en-GB" sz="800" dirty="0"/>
                        <a:t>starting point</a:t>
                      </a: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655207"/>
                  </a:ext>
                </a:extLst>
              </a:tr>
            </a:tbl>
          </a:graphicData>
        </a:graphic>
      </p:graphicFrame>
      <p:sp>
        <p:nvSpPr>
          <p:cNvPr id="196" name="Rectangle 195">
            <a:extLst>
              <a:ext uri="{FF2B5EF4-FFF2-40B4-BE49-F238E27FC236}">
                <a16:creationId xmlns:a16="http://schemas.microsoft.com/office/drawing/2014/main" id="{2B3369A2-48EA-469B-9AB6-4FBA697F411B}"/>
              </a:ext>
            </a:extLst>
          </p:cNvPr>
          <p:cNvSpPr/>
          <p:nvPr/>
        </p:nvSpPr>
        <p:spPr>
          <a:xfrm>
            <a:off x="1779856" y="11609657"/>
            <a:ext cx="1404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400" dirty="0">
                <a:solidFill>
                  <a:srgbClr val="000000"/>
                </a:solidFill>
              </a:rPr>
              <a:t>I Love Manchester Design brief inspired by</a:t>
            </a:r>
            <a:r>
              <a:rPr lang="en-GB" sz="800" dirty="0"/>
              <a:t> Milton Glaser designer of the I heart NY logo,1976 </a:t>
            </a:r>
          </a:p>
          <a:p>
            <a:r>
              <a:rPr lang="en-GB" sz="800" kern="1400" dirty="0">
                <a:solidFill>
                  <a:srgbClr val="000000"/>
                </a:solidFill>
              </a:rPr>
              <a:t> </a:t>
            </a:r>
            <a:endParaRPr lang="en-GB" sz="800" dirty="0"/>
          </a:p>
        </p:txBody>
      </p:sp>
      <p:pic>
        <p:nvPicPr>
          <p:cNvPr id="560" name="Picture 3" descr="bda68d33-6a05-437b-a729-e3545e49b794">
            <a:extLst>
              <a:ext uri="{FF2B5EF4-FFF2-40B4-BE49-F238E27FC236}">
                <a16:creationId xmlns:a16="http://schemas.microsoft.com/office/drawing/2014/main" id="{1D20E7AC-2D9F-4676-88BA-50F1E26FD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96" t="10897" r="20076" b="11249"/>
          <a:stretch/>
        </p:blipFill>
        <p:spPr bwMode="auto">
          <a:xfrm rot="5400000">
            <a:off x="697052" y="8126461"/>
            <a:ext cx="513162" cy="57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D37DB948-CA06-44DC-9577-75859FA27FCA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BEBA8EAE-BF5A-486C-A8C5-ECC9F3942E4B}">
                <a14:imgProps xmlns:a14="http://schemas.microsoft.com/office/drawing/2010/main">
                  <a14:imgLayer r:embed="rId8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866" y="8210525"/>
            <a:ext cx="568514" cy="448405"/>
          </a:xfrm>
          <a:prstGeom prst="rect">
            <a:avLst/>
          </a:prstGeom>
        </p:spPr>
      </p:pic>
      <p:sp>
        <p:nvSpPr>
          <p:cNvPr id="563" name="Rectangle 562">
            <a:extLst>
              <a:ext uri="{FF2B5EF4-FFF2-40B4-BE49-F238E27FC236}">
                <a16:creationId xmlns:a16="http://schemas.microsoft.com/office/drawing/2014/main" id="{B95BF699-05B7-4418-8D44-347D74A17D83}"/>
              </a:ext>
            </a:extLst>
          </p:cNvPr>
          <p:cNvSpPr/>
          <p:nvPr/>
        </p:nvSpPr>
        <p:spPr>
          <a:xfrm>
            <a:off x="139361" y="10746978"/>
            <a:ext cx="938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Design ideas developed from  research studies- images and text</a:t>
            </a:r>
            <a:endParaRPr lang="en-GB" sz="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4" name="Picture 563">
            <a:extLst>
              <a:ext uri="{FF2B5EF4-FFF2-40B4-BE49-F238E27FC236}">
                <a16:creationId xmlns:a16="http://schemas.microsoft.com/office/drawing/2014/main" id="{02FC2D46-5E4D-4F4E-9CA3-B29F534195CB}"/>
              </a:ext>
            </a:extLst>
          </p:cNvPr>
          <p:cNvPicPr>
            <a:picLocks noChangeAspect="1"/>
          </p:cNvPicPr>
          <p:nvPr/>
        </p:nvPicPr>
        <p:blipFill rotWithShape="1">
          <a:blip r:embed="rId89"/>
          <a:srcRect l="6320" t="3358" r="6322" b="15018"/>
          <a:stretch/>
        </p:blipFill>
        <p:spPr>
          <a:xfrm>
            <a:off x="1314765" y="11667393"/>
            <a:ext cx="547057" cy="441854"/>
          </a:xfrm>
          <a:prstGeom prst="rect">
            <a:avLst/>
          </a:prstGeom>
        </p:spPr>
      </p:pic>
      <p:sp>
        <p:nvSpPr>
          <p:cNvPr id="224" name="Rectangle 223">
            <a:extLst>
              <a:ext uri="{FF2B5EF4-FFF2-40B4-BE49-F238E27FC236}">
                <a16:creationId xmlns:a16="http://schemas.microsoft.com/office/drawing/2014/main" id="{B022DF18-52FE-4EA9-84A6-5CA0516AE4BD}"/>
              </a:ext>
            </a:extLst>
          </p:cNvPr>
          <p:cNvSpPr/>
          <p:nvPr/>
        </p:nvSpPr>
        <p:spPr>
          <a:xfrm>
            <a:off x="192226" y="11471624"/>
            <a:ext cx="9384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400" dirty="0">
                <a:solidFill>
                  <a:srgbClr val="000000"/>
                </a:solidFill>
              </a:rPr>
              <a:t>Historical, modern and contemporary typography</a:t>
            </a:r>
            <a:endParaRPr lang="en-GB" sz="800" dirty="0"/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12D88E87-B53F-487F-BE50-3F390B1CD373}"/>
              </a:ext>
            </a:extLst>
          </p:cNvPr>
          <p:cNvSpPr/>
          <p:nvPr/>
        </p:nvSpPr>
        <p:spPr>
          <a:xfrm>
            <a:off x="1485118" y="10136006"/>
            <a:ext cx="7763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Stanley Chow</a:t>
            </a:r>
            <a:r>
              <a:rPr lang="en-GB" sz="800" dirty="0"/>
              <a:t> </a:t>
            </a:r>
            <a:endParaRPr lang="en-GB" sz="800" u="sng" dirty="0"/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C218D1EF-0960-4074-ABC7-B41B54741BB0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BEBA8EAE-BF5A-486C-A8C5-ECC9F3942E4B}">
                <a14:imgProps xmlns:a14="http://schemas.microsoft.com/office/drawing/2010/main">
                  <a14:imgLayer r:embed="rId9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996" y="11666251"/>
            <a:ext cx="363967" cy="459586"/>
          </a:xfrm>
          <a:prstGeom prst="rect">
            <a:avLst/>
          </a:prstGeom>
        </p:spPr>
      </p:pic>
      <p:sp>
        <p:nvSpPr>
          <p:cNvPr id="570" name="Rectangle 569">
            <a:extLst>
              <a:ext uri="{FF2B5EF4-FFF2-40B4-BE49-F238E27FC236}">
                <a16:creationId xmlns:a16="http://schemas.microsoft.com/office/drawing/2014/main" id="{14C28BC1-62AD-4EC4-8039-A92223A4520C}"/>
              </a:ext>
            </a:extLst>
          </p:cNvPr>
          <p:cNvSpPr/>
          <p:nvPr/>
        </p:nvSpPr>
        <p:spPr>
          <a:xfrm>
            <a:off x="143214" y="9367794"/>
            <a:ext cx="112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Final design- and colour studies annotated</a:t>
            </a:r>
            <a:endParaRPr lang="en-GB" sz="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707322E7-5A3D-4E06-897D-13B3498BA2AB}"/>
              </a:ext>
            </a:extLst>
          </p:cNvPr>
          <p:cNvSpPr/>
          <p:nvPr/>
        </p:nvSpPr>
        <p:spPr>
          <a:xfrm>
            <a:off x="430480" y="8914108"/>
            <a:ext cx="1022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Final design enlargement</a:t>
            </a:r>
            <a:endParaRPr lang="en-GB" sz="800" dirty="0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1B74542D-DBDF-46FA-ACE4-8604AE1C347E}"/>
              </a:ext>
            </a:extLst>
          </p:cNvPr>
          <p:cNvSpPr/>
          <p:nvPr/>
        </p:nvSpPr>
        <p:spPr>
          <a:xfrm>
            <a:off x="614608" y="8665202"/>
            <a:ext cx="12250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ea typeface="Calibri" panose="020F0502020204030204" pitchFamily="34" charset="0"/>
              </a:rPr>
              <a:t>Final piece- mixed media</a:t>
            </a:r>
            <a:endParaRPr lang="en-GB" sz="800" dirty="0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47EB7BF1-A423-4A04-8E6F-1C6A168827F3}"/>
              </a:ext>
            </a:extLst>
          </p:cNvPr>
          <p:cNvSpPr/>
          <p:nvPr/>
        </p:nvSpPr>
        <p:spPr>
          <a:xfrm>
            <a:off x="1777237" y="9558244"/>
            <a:ext cx="1013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Written explanation of final design</a:t>
            </a:r>
            <a:endParaRPr lang="en-GB" sz="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B83FA0-1540-478D-8A98-F490580A4469}"/>
              </a:ext>
            </a:extLst>
          </p:cNvPr>
          <p:cNvSpPr/>
          <p:nvPr/>
        </p:nvSpPr>
        <p:spPr>
          <a:xfrm>
            <a:off x="2085630" y="10128233"/>
            <a:ext cx="10102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Caroline Johnson</a:t>
            </a:r>
            <a:endParaRPr lang="en-GB" sz="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6B1A74B-82DE-4908-9E20-52B6F0A89708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BEBA8EAE-BF5A-486C-A8C5-ECC9F3942E4B}">
                <a14:imgProps xmlns:a14="http://schemas.microsoft.com/office/drawing/2010/main">
                  <a14:imgLayer r:embed="rId9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3074" y="10187607"/>
            <a:ext cx="258957" cy="362540"/>
          </a:xfrm>
          <a:prstGeom prst="rect">
            <a:avLst/>
          </a:prstGeom>
        </p:spPr>
      </p:pic>
      <p:pic>
        <p:nvPicPr>
          <p:cNvPr id="460" name="Picture 459">
            <a:extLst>
              <a:ext uri="{FF2B5EF4-FFF2-40B4-BE49-F238E27FC236}">
                <a16:creationId xmlns:a16="http://schemas.microsoft.com/office/drawing/2014/main" id="{48919B61-49AF-4A00-BC9B-F394DB812C9F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BEBA8EAE-BF5A-486C-A8C5-ECC9F3942E4B}">
                <a14:imgProps xmlns:a14="http://schemas.microsoft.com/office/drawing/2010/main">
                  <a14:imgLayer r:embed="rId9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0705" y="10317191"/>
            <a:ext cx="404959" cy="3672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9294D3-E8A1-4532-923C-E7DE1F0F9CFD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BEBA8EAE-BF5A-486C-A8C5-ECC9F3942E4B}">
                <a14:imgProps xmlns:a14="http://schemas.microsoft.com/office/drawing/2010/main">
                  <a14:imgLayer r:embed="rId9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033" y="10277630"/>
            <a:ext cx="570116" cy="39408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136CE75-F649-4007-8FCB-E4D0014BBA08}"/>
              </a:ext>
            </a:extLst>
          </p:cNvPr>
          <p:cNvSpPr/>
          <p:nvPr/>
        </p:nvSpPr>
        <p:spPr>
          <a:xfrm>
            <a:off x="2725252" y="10524952"/>
            <a:ext cx="7906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1" dirty="0"/>
              <a:t>Kieran Carroll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D9078E0-52AA-4CEF-98E5-5EE8FB04F64C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BEBA8EAE-BF5A-486C-A8C5-ECC9F3942E4B}">
                <a14:imgProps xmlns:a14="http://schemas.microsoft.com/office/drawing/2010/main">
                  <a14:imgLayer r:embed="rId9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8437" y="14506528"/>
            <a:ext cx="479843" cy="619153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8B3351E-2110-4E70-845F-7FBC67137E3D}"/>
              </a:ext>
            </a:extLst>
          </p:cNvPr>
          <p:cNvSpPr/>
          <p:nvPr/>
        </p:nvSpPr>
        <p:spPr>
          <a:xfrm>
            <a:off x="3300021" y="15101230"/>
            <a:ext cx="2006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>
                <a:ea typeface="Calibri" panose="020F0502020204030204" pitchFamily="34" charset="0"/>
                <a:cs typeface="Times New Roman" panose="02020603050405020304" pitchFamily="18" charset="0"/>
              </a:rPr>
              <a:t>Frida Kahlo and Sonia Boyce-</a:t>
            </a:r>
          </a:p>
          <a:p>
            <a:r>
              <a:rPr lang="en-GB" sz="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symbolism, cultural background</a:t>
            </a:r>
            <a:endParaRPr lang="en-GB" sz="800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3D45F2-6BFA-4827-9541-88A567153B2A}"/>
              </a:ext>
            </a:extLst>
          </p:cNvPr>
          <p:cNvSpPr/>
          <p:nvPr/>
        </p:nvSpPr>
        <p:spPr>
          <a:xfrm>
            <a:off x="106861" y="15628677"/>
            <a:ext cx="121126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GB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99E480A-DD88-4EAB-A6AB-A07D0AF57765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BEBA8EAE-BF5A-486C-A8C5-ECC9F3942E4B}">
                <a14:imgProps xmlns:a14="http://schemas.microsoft.com/office/drawing/2010/main">
                  <a14:imgLayer r:embed="rId10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844" y="10271094"/>
            <a:ext cx="486185" cy="64724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F2A999C-B4C5-413B-8ABB-4FFBF633D3B1}"/>
              </a:ext>
            </a:extLst>
          </p:cNvPr>
          <p:cNvPicPr>
            <a:picLocks noChangeAspect="1"/>
          </p:cNvPicPr>
          <p:nvPr/>
        </p:nvPicPr>
        <p:blipFill rotWithShape="1">
          <a:blip r:embed="rId102">
            <a:extLst>
              <a:ext uri="{BEBA8EAE-BF5A-486C-A8C5-ECC9F3942E4B}">
                <a14:imgProps xmlns:a14="http://schemas.microsoft.com/office/drawing/2010/main">
                  <a14:imgLayer r:embed="rId10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583"/>
          <a:stretch/>
        </p:blipFill>
        <p:spPr>
          <a:xfrm>
            <a:off x="5131147" y="11637378"/>
            <a:ext cx="277319" cy="453755"/>
          </a:xfrm>
          <a:prstGeom prst="rect">
            <a:avLst/>
          </a:prstGeom>
        </p:spPr>
      </p:pic>
      <p:sp>
        <p:nvSpPr>
          <p:cNvPr id="514" name="Rectangle 513">
            <a:extLst>
              <a:ext uri="{FF2B5EF4-FFF2-40B4-BE49-F238E27FC236}">
                <a16:creationId xmlns:a16="http://schemas.microsoft.com/office/drawing/2014/main" id="{60108687-03BC-4BA3-A0CA-9E501EE236D5}"/>
              </a:ext>
            </a:extLst>
          </p:cNvPr>
          <p:cNvSpPr/>
          <p:nvPr/>
        </p:nvSpPr>
        <p:spPr>
          <a:xfrm>
            <a:off x="5362371" y="11685892"/>
            <a:ext cx="10229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Final design development</a:t>
            </a:r>
            <a:endParaRPr lang="en-GB" sz="800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01B9C4E-893B-40D5-BECA-0DCA496F1DAA}"/>
              </a:ext>
            </a:extLst>
          </p:cNvPr>
          <p:cNvSpPr/>
          <p:nvPr/>
        </p:nvSpPr>
        <p:spPr>
          <a:xfrm>
            <a:off x="4120207" y="10309095"/>
            <a:ext cx="1080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Addition of surface decoration- string.</a:t>
            </a:r>
          </a:p>
          <a:p>
            <a:r>
              <a:rPr lang="en-GB" sz="800" dirty="0"/>
              <a:t>Refinement and</a:t>
            </a:r>
          </a:p>
          <a:p>
            <a:r>
              <a:rPr lang="en-GB" sz="800" dirty="0"/>
              <a:t>application of paint</a:t>
            </a:r>
          </a:p>
          <a:p>
            <a:endParaRPr lang="en-GB" sz="800" dirty="0"/>
          </a:p>
        </p:txBody>
      </p:sp>
      <p:pic>
        <p:nvPicPr>
          <p:cNvPr id="526" name="Picture 28" descr="Scissors Illustration Images, Stock Photos &amp; Vectors | Shutterstock">
            <a:extLst>
              <a:ext uri="{FF2B5EF4-FFF2-40B4-BE49-F238E27FC236}">
                <a16:creationId xmlns:a16="http://schemas.microsoft.com/office/drawing/2014/main" id="{50BE8602-BD26-47BF-A38E-5A9850928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t="21348" r="13179" b="29194"/>
          <a:stretch/>
        </p:blipFill>
        <p:spPr bwMode="auto">
          <a:xfrm rot="8113431">
            <a:off x="4651183" y="11968877"/>
            <a:ext cx="335742" cy="24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0DB960-86E6-488E-864D-4AF3C8ECD79A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BEBA8EAE-BF5A-486C-A8C5-ECC9F3942E4B}">
                <a14:imgProps xmlns:a14="http://schemas.microsoft.com/office/drawing/2010/main">
                  <a14:imgLayer r:embed="rId10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02" y="16103923"/>
            <a:ext cx="651127" cy="422416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77E1D407-EC56-48EB-9263-A88A72F3DDCC}"/>
              </a:ext>
            </a:extLst>
          </p:cNvPr>
          <p:cNvPicPr>
            <a:picLocks noChangeAspect="1"/>
          </p:cNvPicPr>
          <p:nvPr/>
        </p:nvPicPr>
        <p:blipFill rotWithShape="1">
          <a:blip r:embed="rId107">
            <a:extLst>
              <a:ext uri="{BEBA8EAE-BF5A-486C-A8C5-ECC9F3942E4B}">
                <a14:imgProps xmlns:a14="http://schemas.microsoft.com/office/drawing/2010/main">
                  <a14:imgLayer r:embed="rId10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093" r="12892"/>
          <a:stretch/>
        </p:blipFill>
        <p:spPr>
          <a:xfrm>
            <a:off x="267760" y="13884184"/>
            <a:ext cx="482927" cy="35272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6C134741-B23C-44F6-BCF9-1F176D97FA7D}"/>
              </a:ext>
            </a:extLst>
          </p:cNvPr>
          <p:cNvPicPr>
            <a:picLocks noChangeAspect="1"/>
          </p:cNvPicPr>
          <p:nvPr/>
        </p:nvPicPr>
        <p:blipFill rotWithShape="1">
          <a:blip r:embed="rId109"/>
          <a:srcRect l="10672"/>
          <a:stretch/>
        </p:blipFill>
        <p:spPr>
          <a:xfrm>
            <a:off x="1104668" y="15687640"/>
            <a:ext cx="372360" cy="312231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E6CDB4B7-B139-4AFD-9AD2-0D763451F0B5}"/>
              </a:ext>
            </a:extLst>
          </p:cNvPr>
          <p:cNvPicPr>
            <a:picLocks noChangeAspect="1"/>
          </p:cNvPicPr>
          <p:nvPr/>
        </p:nvPicPr>
        <p:blipFill rotWithShape="1">
          <a:blip r:embed="rId110">
            <a:extLst>
              <a:ext uri="{BEBA8EAE-BF5A-486C-A8C5-ECC9F3942E4B}">
                <a14:imgProps xmlns:a14="http://schemas.microsoft.com/office/drawing/2010/main">
                  <a14:imgLayer r:embed="rId1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7200" t="22836" r="30028" b="14486"/>
          <a:stretch/>
        </p:blipFill>
        <p:spPr>
          <a:xfrm>
            <a:off x="247689" y="14550521"/>
            <a:ext cx="331947" cy="609397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95326400-BD6D-44B7-A47A-5AA5ACFE350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BEBA8EAE-BF5A-486C-A8C5-ECC9F3942E4B}">
                <a14:imgProps xmlns:a14="http://schemas.microsoft.com/office/drawing/2010/main">
                  <a14:imgLayer r:embed="rId1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775" y="14820963"/>
            <a:ext cx="510096" cy="339446"/>
          </a:xfrm>
          <a:prstGeom prst="rect">
            <a:avLst/>
          </a:prstGeom>
        </p:spPr>
      </p:pic>
      <p:sp>
        <p:nvSpPr>
          <p:cNvPr id="158" name="Rectangle 157">
            <a:extLst>
              <a:ext uri="{FF2B5EF4-FFF2-40B4-BE49-F238E27FC236}">
                <a16:creationId xmlns:a16="http://schemas.microsoft.com/office/drawing/2014/main" id="{CB502FD7-7306-473C-A262-79E79CDF1DDB}"/>
              </a:ext>
            </a:extLst>
          </p:cNvPr>
          <p:cNvSpPr/>
          <p:nvPr/>
        </p:nvSpPr>
        <p:spPr>
          <a:xfrm>
            <a:off x="165431" y="15298863"/>
            <a:ext cx="10996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Contemporary artists</a:t>
            </a:r>
            <a:r>
              <a:rPr lang="en-GB" sz="800" b="1" dirty="0">
                <a:ea typeface="Calibri" panose="020F0502020204030204" pitchFamily="34" charset="0"/>
                <a:cs typeface="Times New Roman" panose="02020603050405020304" pitchFamily="18" charset="0"/>
              </a:rPr>
              <a:t>; Anthony Gormley- </a:t>
            </a: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Field, Another place</a:t>
            </a:r>
          </a:p>
          <a:p>
            <a:pPr>
              <a:spcAft>
                <a:spcPts val="0"/>
              </a:spcAft>
            </a:pPr>
            <a:r>
              <a:rPr lang="en-GB" sz="800" b="1" dirty="0">
                <a:ea typeface="Calibri" panose="020F0502020204030204" pitchFamily="34" charset="0"/>
                <a:cs typeface="Times New Roman" panose="02020603050405020304" pitchFamily="18" charset="0"/>
              </a:rPr>
              <a:t>Sophie Cave- </a:t>
            </a:r>
            <a:r>
              <a:rPr lang="en-GB" sz="800" dirty="0">
                <a:ea typeface="Calibri" panose="020F0502020204030204" pitchFamily="34" charset="0"/>
                <a:cs typeface="Times New Roman" panose="02020603050405020304" pitchFamily="18" charset="0"/>
              </a:rPr>
              <a:t>Heads</a:t>
            </a:r>
            <a:endParaRPr lang="en-GB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605A4FE0-8E3F-4C63-9D05-DA4493CBB034}"/>
              </a:ext>
            </a:extLst>
          </p:cNvPr>
          <p:cNvPicPr>
            <a:picLocks noChangeAspect="1"/>
          </p:cNvPicPr>
          <p:nvPr/>
        </p:nvPicPr>
        <p:blipFill rotWithShape="1">
          <a:blip r:embed="rId114">
            <a:extLst>
              <a:ext uri="{BEBA8EAE-BF5A-486C-A8C5-ECC9F3942E4B}">
                <a14:imgProps xmlns:a14="http://schemas.microsoft.com/office/drawing/2010/main">
                  <a14:imgLayer r:embed="rId1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862" t="1" r="28858" b="-6803"/>
          <a:stretch/>
        </p:blipFill>
        <p:spPr>
          <a:xfrm>
            <a:off x="2890626" y="16177567"/>
            <a:ext cx="447202" cy="62048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981CEC8-D8BC-40CA-9C16-FE4196FACD4C}"/>
              </a:ext>
            </a:extLst>
          </p:cNvPr>
          <p:cNvPicPr>
            <a:picLocks noChangeAspect="1"/>
          </p:cNvPicPr>
          <p:nvPr/>
        </p:nvPicPr>
        <p:blipFill>
          <a:blip r:embed="rId116"/>
          <a:stretch>
            <a:fillRect/>
          </a:stretch>
        </p:blipFill>
        <p:spPr>
          <a:xfrm>
            <a:off x="2240862" y="8229124"/>
            <a:ext cx="262151" cy="21337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7D05314-677D-405F-89F1-A3ACEC400A3F}"/>
              </a:ext>
            </a:extLst>
          </p:cNvPr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765682" y="8485252"/>
            <a:ext cx="1005927" cy="2377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1208FE-F69B-43C4-B915-6599FFD6EB37}"/>
              </a:ext>
            </a:extLst>
          </p:cNvPr>
          <p:cNvSpPr/>
          <p:nvPr/>
        </p:nvSpPr>
        <p:spPr>
          <a:xfrm>
            <a:off x="6993390" y="10453901"/>
            <a:ext cx="1514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Reflection Symmetry-</a:t>
            </a:r>
            <a:r>
              <a:rPr lang="en-GB" sz="800" dirty="0"/>
              <a:t> line symmetry or mirror symmetry</a:t>
            </a:r>
          </a:p>
        </p:txBody>
      </p:sp>
      <p:sp>
        <p:nvSpPr>
          <p:cNvPr id="537" name="Rectangle 536">
            <a:extLst>
              <a:ext uri="{FF2B5EF4-FFF2-40B4-BE49-F238E27FC236}">
                <a16:creationId xmlns:a16="http://schemas.microsoft.com/office/drawing/2014/main" id="{4FAC5D05-E3BF-48C4-9726-8594FF1E24E0}"/>
              </a:ext>
            </a:extLst>
          </p:cNvPr>
          <p:cNvSpPr/>
          <p:nvPr/>
        </p:nvSpPr>
        <p:spPr>
          <a:xfrm>
            <a:off x="5039360" y="10872385"/>
            <a:ext cx="45719" cy="75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1" name="TextBox 52">
            <a:extLst>
              <a:ext uri="{FF2B5EF4-FFF2-40B4-BE49-F238E27FC236}">
                <a16:creationId xmlns:a16="http://schemas.microsoft.com/office/drawing/2014/main" id="{3C2A4C82-4C9E-4BF4-A53A-4AC71FCA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1646" y="11154526"/>
            <a:ext cx="1225672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African 3D Design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8E983F16-A979-4590-991C-DF4171A250A6}"/>
              </a:ext>
            </a:extLst>
          </p:cNvPr>
          <p:cNvPicPr>
            <a:picLocks noChangeAspect="1"/>
          </p:cNvPicPr>
          <p:nvPr/>
        </p:nvPicPr>
        <p:blipFill>
          <a:blip r:embed="rId118">
            <a:grayscl/>
          </a:blip>
          <a:stretch>
            <a:fillRect/>
          </a:stretch>
        </p:blipFill>
        <p:spPr>
          <a:xfrm>
            <a:off x="8828082" y="9283104"/>
            <a:ext cx="596223" cy="73479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8C156A78-1FCD-4E99-987E-44827A8C3498}"/>
              </a:ext>
            </a:extLst>
          </p:cNvPr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7746205" y="8138825"/>
            <a:ext cx="362913" cy="46530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2681B7F5-5660-4A1A-9D1D-C9FC3B600B51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grayscl/>
          </a:blip>
          <a:srcRect l="49622" b="56152"/>
          <a:stretch/>
        </p:blipFill>
        <p:spPr>
          <a:xfrm>
            <a:off x="7854676" y="6018191"/>
            <a:ext cx="750979" cy="490223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9ACD9FFD-76EC-467D-AD05-1E5203BB73C8}"/>
              </a:ext>
            </a:extLst>
          </p:cNvPr>
          <p:cNvPicPr>
            <a:picLocks noChangeAspect="1"/>
          </p:cNvPicPr>
          <p:nvPr/>
        </p:nvPicPr>
        <p:blipFill rotWithShape="1">
          <a:blip r:embed="rId121">
            <a:grayscl/>
          </a:blip>
          <a:srcRect l="42849" r="30109" b="50561"/>
          <a:stretch/>
        </p:blipFill>
        <p:spPr>
          <a:xfrm>
            <a:off x="2559639" y="5942399"/>
            <a:ext cx="377516" cy="513874"/>
          </a:xfrm>
          <a:prstGeom prst="rect">
            <a:avLst/>
          </a:prstGeom>
        </p:spPr>
      </p:pic>
      <p:sp>
        <p:nvSpPr>
          <p:cNvPr id="551" name="Rectangle 550">
            <a:extLst>
              <a:ext uri="{FF2B5EF4-FFF2-40B4-BE49-F238E27FC236}">
                <a16:creationId xmlns:a16="http://schemas.microsoft.com/office/drawing/2014/main" id="{334717DB-6953-47C5-B466-9CD6DDF86BF2}"/>
              </a:ext>
            </a:extLst>
          </p:cNvPr>
          <p:cNvSpPr/>
          <p:nvPr/>
        </p:nvSpPr>
        <p:spPr>
          <a:xfrm>
            <a:off x="6946235" y="7811248"/>
            <a:ext cx="131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The Formal Elements of Art</a:t>
            </a:r>
            <a:r>
              <a:rPr lang="en-GB" sz="800" dirty="0"/>
              <a:t>- </a:t>
            </a:r>
            <a:r>
              <a:rPr lang="en-GB" sz="800" dirty="0">
                <a:cs typeface="Times New Roman" panose="02020603050405020304" pitchFamily="18" charset="0"/>
              </a:rPr>
              <a:t>Observational drawing of self portrait </a:t>
            </a:r>
            <a:endParaRPr lang="en-GB" sz="800" dirty="0"/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D330C52A-7E32-4909-B892-7827F876F4A8}"/>
              </a:ext>
            </a:extLst>
          </p:cNvPr>
          <p:cNvSpPr/>
          <p:nvPr/>
        </p:nvSpPr>
        <p:spPr>
          <a:xfrm>
            <a:off x="8095832" y="9458356"/>
            <a:ext cx="843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/>
              <a:t>Exploration of ideas on identity- </a:t>
            </a:r>
            <a:r>
              <a:rPr lang="en-GB" sz="800" dirty="0"/>
              <a:t>sketchbook wok</a:t>
            </a: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C7782B89-29D8-464B-A4FD-53A278ACC522}"/>
              </a:ext>
            </a:extLst>
          </p:cNvPr>
          <p:cNvSpPr/>
          <p:nvPr/>
        </p:nvSpPr>
        <p:spPr>
          <a:xfrm>
            <a:off x="8651736" y="6071108"/>
            <a:ext cx="1025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Research of relevant artists and their work on the theme of identity/ portraits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05414B69-A9A1-42C0-9394-17BAF286C353}"/>
              </a:ext>
            </a:extLst>
          </p:cNvPr>
          <p:cNvSpPr/>
          <p:nvPr/>
        </p:nvSpPr>
        <p:spPr>
          <a:xfrm>
            <a:off x="7092136" y="7359227"/>
            <a:ext cx="12198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Use of a range of media and techniques</a:t>
            </a:r>
          </a:p>
        </p:txBody>
      </p:sp>
      <p:cxnSp>
        <p:nvCxnSpPr>
          <p:cNvPr id="566" name="Straight Connector 565">
            <a:extLst>
              <a:ext uri="{FF2B5EF4-FFF2-40B4-BE49-F238E27FC236}">
                <a16:creationId xmlns:a16="http://schemas.microsoft.com/office/drawing/2014/main" id="{4E7801E5-6FC1-45A5-81BC-57115E03215D}"/>
              </a:ext>
            </a:extLst>
          </p:cNvPr>
          <p:cNvCxnSpPr>
            <a:cxnSpLocks/>
          </p:cNvCxnSpPr>
          <p:nvPr/>
        </p:nvCxnSpPr>
        <p:spPr>
          <a:xfrm flipV="1">
            <a:off x="7996039" y="7201985"/>
            <a:ext cx="129360" cy="19033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7" name="Rectangle 566">
            <a:extLst>
              <a:ext uri="{FF2B5EF4-FFF2-40B4-BE49-F238E27FC236}">
                <a16:creationId xmlns:a16="http://schemas.microsoft.com/office/drawing/2014/main" id="{54E986C4-82A6-4325-B810-40E8AE2C11FD}"/>
              </a:ext>
            </a:extLst>
          </p:cNvPr>
          <p:cNvSpPr/>
          <p:nvPr/>
        </p:nvSpPr>
        <p:spPr>
          <a:xfrm>
            <a:off x="6116086" y="5857362"/>
            <a:ext cx="1619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Development of own ideas - drawings/photographs/other resources relating to chosen starting point</a:t>
            </a:r>
            <a:endParaRPr lang="en-GB" sz="800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35C87DD-63FA-4028-A423-727877818A53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grayscl/>
          </a:blip>
          <a:srcRect t="55222" r="49989"/>
          <a:stretch/>
        </p:blipFill>
        <p:spPr>
          <a:xfrm>
            <a:off x="5513393" y="5947641"/>
            <a:ext cx="623245" cy="418530"/>
          </a:xfrm>
          <a:prstGeom prst="rect">
            <a:avLst/>
          </a:prstGeom>
        </p:spPr>
      </p:pic>
      <p:pic>
        <p:nvPicPr>
          <p:cNvPr id="569" name="Picture 568">
            <a:extLst>
              <a:ext uri="{FF2B5EF4-FFF2-40B4-BE49-F238E27FC236}">
                <a16:creationId xmlns:a16="http://schemas.microsoft.com/office/drawing/2014/main" id="{15CE1272-451C-403D-AD61-5C3BE90B7A0A}"/>
              </a:ext>
            </a:extLst>
          </p:cNvPr>
          <p:cNvPicPr/>
          <p:nvPr/>
        </p:nvPicPr>
        <p:blipFill>
          <a:blip r:embed="rId122">
            <a:grayscl/>
          </a:blip>
          <a:stretch>
            <a:fillRect/>
          </a:stretch>
        </p:blipFill>
        <p:spPr>
          <a:xfrm>
            <a:off x="6790436" y="7358354"/>
            <a:ext cx="356054" cy="466383"/>
          </a:xfrm>
          <a:prstGeom prst="rect">
            <a:avLst/>
          </a:prstGeom>
        </p:spPr>
      </p:pic>
      <p:sp>
        <p:nvSpPr>
          <p:cNvPr id="572" name="Rectangle 571">
            <a:extLst>
              <a:ext uri="{FF2B5EF4-FFF2-40B4-BE49-F238E27FC236}">
                <a16:creationId xmlns:a16="http://schemas.microsoft.com/office/drawing/2014/main" id="{5DEF065B-3E95-4B65-83B2-E71DF36ED381}"/>
              </a:ext>
            </a:extLst>
          </p:cNvPr>
          <p:cNvSpPr/>
          <p:nvPr/>
        </p:nvSpPr>
        <p:spPr>
          <a:xfrm>
            <a:off x="5584950" y="7359621"/>
            <a:ext cx="112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Design development-set of design ideas annotated</a:t>
            </a:r>
            <a:endParaRPr lang="en-GB" sz="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4" name="Picture 12" descr="Camera photos, royalty-free images, graphics, vectors &amp; videos ...">
            <a:extLst>
              <a:ext uri="{FF2B5EF4-FFF2-40B4-BE49-F238E27FC236}">
                <a16:creationId xmlns:a16="http://schemas.microsoft.com/office/drawing/2014/main" id="{2DF45E1D-4D09-4D6B-BCA8-1C10C1D1D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9" t="19361" r="7369" b="22458"/>
          <a:stretch/>
        </p:blipFill>
        <p:spPr bwMode="auto">
          <a:xfrm>
            <a:off x="9189539" y="8430896"/>
            <a:ext cx="302547" cy="2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5" name="Straight Connector 574">
            <a:extLst>
              <a:ext uri="{FF2B5EF4-FFF2-40B4-BE49-F238E27FC236}">
                <a16:creationId xmlns:a16="http://schemas.microsoft.com/office/drawing/2014/main" id="{F6E66CE1-6CD8-496B-A649-80A9A35F98C2}"/>
              </a:ext>
            </a:extLst>
          </p:cNvPr>
          <p:cNvCxnSpPr>
            <a:cxnSpLocks/>
          </p:cNvCxnSpPr>
          <p:nvPr/>
        </p:nvCxnSpPr>
        <p:spPr>
          <a:xfrm flipH="1">
            <a:off x="8724198" y="6765099"/>
            <a:ext cx="256838" cy="339102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Rectangle 575">
            <a:extLst>
              <a:ext uri="{FF2B5EF4-FFF2-40B4-BE49-F238E27FC236}">
                <a16:creationId xmlns:a16="http://schemas.microsoft.com/office/drawing/2014/main" id="{C81F4619-65C4-4EAA-823A-ADCBC144911E}"/>
              </a:ext>
            </a:extLst>
          </p:cNvPr>
          <p:cNvSpPr/>
          <p:nvPr/>
        </p:nvSpPr>
        <p:spPr>
          <a:xfrm>
            <a:off x="4427646" y="6033026"/>
            <a:ext cx="112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GB" sz="800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Final design- and colour studies annotated</a:t>
            </a:r>
            <a:endParaRPr lang="en-GB" sz="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A263F466-6A29-46AB-B65A-7967F4722303}"/>
              </a:ext>
            </a:extLst>
          </p:cNvPr>
          <p:cNvSpPr/>
          <p:nvPr/>
        </p:nvSpPr>
        <p:spPr>
          <a:xfrm>
            <a:off x="8897608" y="8697024"/>
            <a:ext cx="751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Drawings from photographs</a:t>
            </a:r>
          </a:p>
        </p:txBody>
      </p:sp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78A96FE9-8563-4D10-A2DB-91EFB9784213}"/>
              </a:ext>
            </a:extLst>
          </p:cNvPr>
          <p:cNvCxnSpPr>
            <a:cxnSpLocks/>
          </p:cNvCxnSpPr>
          <p:nvPr/>
        </p:nvCxnSpPr>
        <p:spPr>
          <a:xfrm flipH="1" flipV="1">
            <a:off x="8918657" y="8440132"/>
            <a:ext cx="159119" cy="151064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9" name="Picture 578">
            <a:extLst>
              <a:ext uri="{FF2B5EF4-FFF2-40B4-BE49-F238E27FC236}">
                <a16:creationId xmlns:a16="http://schemas.microsoft.com/office/drawing/2014/main" id="{1B92734E-CE0B-4A14-8DD2-011A191048B1}"/>
              </a:ext>
            </a:extLst>
          </p:cNvPr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3560985" y="7502014"/>
            <a:ext cx="359117" cy="359117"/>
          </a:xfrm>
          <a:prstGeom prst="rect">
            <a:avLst/>
          </a:prstGeom>
        </p:spPr>
      </p:pic>
      <p:sp>
        <p:nvSpPr>
          <p:cNvPr id="580" name="TextBox 579">
            <a:extLst>
              <a:ext uri="{FF2B5EF4-FFF2-40B4-BE49-F238E27FC236}">
                <a16:creationId xmlns:a16="http://schemas.microsoft.com/office/drawing/2014/main" id="{6072F955-27F9-4106-95DE-684CF5668362}"/>
              </a:ext>
            </a:extLst>
          </p:cNvPr>
          <p:cNvSpPr txBox="1"/>
          <p:nvPr/>
        </p:nvSpPr>
        <p:spPr>
          <a:xfrm>
            <a:off x="3887122" y="7265491"/>
            <a:ext cx="106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Enlarged final design to scale. Scale</a:t>
            </a:r>
            <a:r>
              <a:rPr lang="en-GB" sz="800" dirty="0"/>
              <a:t> is a design element which relates to size.</a:t>
            </a:r>
          </a:p>
        </p:txBody>
      </p:sp>
      <p:sp>
        <p:nvSpPr>
          <p:cNvPr id="582" name="Rectangle 581">
            <a:extLst>
              <a:ext uri="{FF2B5EF4-FFF2-40B4-BE49-F238E27FC236}">
                <a16:creationId xmlns:a16="http://schemas.microsoft.com/office/drawing/2014/main" id="{200C3B38-A17E-41FC-8847-2096B865A4C7}"/>
              </a:ext>
            </a:extLst>
          </p:cNvPr>
          <p:cNvSpPr/>
          <p:nvPr/>
        </p:nvSpPr>
        <p:spPr>
          <a:xfrm>
            <a:off x="747681" y="7116213"/>
            <a:ext cx="1053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/>
              <a:t>Assembling composition- card relief construction</a:t>
            </a:r>
          </a:p>
        </p:txBody>
      </p:sp>
      <p:cxnSp>
        <p:nvCxnSpPr>
          <p:cNvPr id="546" name="Straight Connector 545">
            <a:extLst>
              <a:ext uri="{FF2B5EF4-FFF2-40B4-BE49-F238E27FC236}">
                <a16:creationId xmlns:a16="http://schemas.microsoft.com/office/drawing/2014/main" id="{684D932E-8F6E-4BB4-A226-18B80D8B7D4F}"/>
              </a:ext>
            </a:extLst>
          </p:cNvPr>
          <p:cNvCxnSpPr>
            <a:cxnSpLocks/>
          </p:cNvCxnSpPr>
          <p:nvPr/>
        </p:nvCxnSpPr>
        <p:spPr>
          <a:xfrm flipV="1">
            <a:off x="1355931" y="6945907"/>
            <a:ext cx="300850" cy="258279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4" name="Picture 583">
            <a:extLst>
              <a:ext uri="{FF2B5EF4-FFF2-40B4-BE49-F238E27FC236}">
                <a16:creationId xmlns:a16="http://schemas.microsoft.com/office/drawing/2014/main" id="{5B36B275-DDF9-4EEC-8475-AB74BE26338C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grayscl/>
          </a:blip>
          <a:srcRect r="66576" b="49015"/>
          <a:stretch/>
        </p:blipFill>
        <p:spPr>
          <a:xfrm>
            <a:off x="3970309" y="5956447"/>
            <a:ext cx="465794" cy="532895"/>
          </a:xfrm>
          <a:prstGeom prst="rect">
            <a:avLst/>
          </a:prstGeom>
        </p:spPr>
      </p:pic>
      <p:pic>
        <p:nvPicPr>
          <p:cNvPr id="590" name="Picture 589">
            <a:extLst>
              <a:ext uri="{FF2B5EF4-FFF2-40B4-BE49-F238E27FC236}">
                <a16:creationId xmlns:a16="http://schemas.microsoft.com/office/drawing/2014/main" id="{DA51E1D7-4682-4A98-A3C3-C56022C9D29B}"/>
              </a:ext>
            </a:extLst>
          </p:cNvPr>
          <p:cNvPicPr/>
          <p:nvPr/>
        </p:nvPicPr>
        <p:blipFill>
          <a:blip r:embed="rId125"/>
          <a:stretch>
            <a:fillRect/>
          </a:stretch>
        </p:blipFill>
        <p:spPr>
          <a:xfrm>
            <a:off x="226651" y="5345120"/>
            <a:ext cx="408703" cy="6146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133D5-EF5D-42B2-B556-B5FB625A7EC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BEBA8EAE-BF5A-486C-A8C5-ECC9F3942E4B}">
                <a14:imgProps xmlns:a14="http://schemas.microsoft.com/office/drawing/2010/main">
                  <a14:imgLayer r:embed="rId12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5321" y="14534970"/>
            <a:ext cx="281630" cy="624593"/>
          </a:xfrm>
          <a:prstGeom prst="rect">
            <a:avLst/>
          </a:prstGeom>
        </p:spPr>
      </p:pic>
      <p:pic>
        <p:nvPicPr>
          <p:cNvPr id="425" name="Picture 424">
            <a:extLst>
              <a:ext uri="{FF2B5EF4-FFF2-40B4-BE49-F238E27FC236}">
                <a16:creationId xmlns:a16="http://schemas.microsoft.com/office/drawing/2014/main" id="{3E6F66A6-7E3D-48DB-BCF0-3FDBBAF3A7EE}"/>
              </a:ext>
            </a:extLst>
          </p:cNvPr>
          <p:cNvPicPr/>
          <p:nvPr/>
        </p:nvPicPr>
        <p:blipFill>
          <a:blip r:embed="rId128">
            <a:extLst>
              <a:ext uri="{BEBA8EAE-BF5A-486C-A8C5-ECC9F3942E4B}">
                <a14:imgProps xmlns:a14="http://schemas.microsoft.com/office/drawing/2010/main">
                  <a14:imgLayer r:embed="rId12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0784" y="5092322"/>
            <a:ext cx="408703" cy="614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80F36C-8001-4A66-9F71-C29F9D8AA6A1}"/>
              </a:ext>
            </a:extLst>
          </p:cNvPr>
          <p:cNvPicPr>
            <a:picLocks noChangeAspect="1"/>
          </p:cNvPicPr>
          <p:nvPr/>
        </p:nvPicPr>
        <p:blipFill>
          <a:blip r:embed="rId130"/>
          <a:stretch>
            <a:fillRect/>
          </a:stretch>
        </p:blipFill>
        <p:spPr>
          <a:xfrm>
            <a:off x="7168950" y="209988"/>
            <a:ext cx="2285274" cy="1204250"/>
          </a:xfrm>
          <a:prstGeom prst="rect">
            <a:avLst/>
          </a:prstGeom>
        </p:spPr>
      </p:pic>
      <p:sp>
        <p:nvSpPr>
          <p:cNvPr id="428" name="TextBox 2">
            <a:extLst>
              <a:ext uri="{FF2B5EF4-FFF2-40B4-BE49-F238E27FC236}">
                <a16:creationId xmlns:a16="http://schemas.microsoft.com/office/drawing/2014/main" id="{9CFA5251-948D-4FFA-807D-CC410D1B0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91" y="17124429"/>
            <a:ext cx="9446923" cy="461665"/>
          </a:xfrm>
          <a:prstGeom prst="rect">
            <a:avLst/>
          </a:prstGeom>
          <a:solidFill>
            <a:srgbClr val="AA9766">
              <a:alpha val="3490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GB" altLang="en-US" sz="2400" dirty="0">
              <a:solidFill>
                <a:schemeClr val="bg1"/>
              </a:solidFill>
            </a:endParaRPr>
          </a:p>
        </p:txBody>
      </p:sp>
      <p:pic>
        <p:nvPicPr>
          <p:cNvPr id="430" name="Picture 429">
            <a:extLst>
              <a:ext uri="{FF2B5EF4-FFF2-40B4-BE49-F238E27FC236}">
                <a16:creationId xmlns:a16="http://schemas.microsoft.com/office/drawing/2014/main" id="{1D2D176C-76E2-4EE0-AFDD-6ADB5BBA4161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156" y="17007851"/>
            <a:ext cx="3350967" cy="59845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6379CE6-5728-48EE-80CC-FA9102992F30}"/>
              </a:ext>
            </a:extLst>
          </p:cNvPr>
          <p:cNvSpPr/>
          <p:nvPr/>
        </p:nvSpPr>
        <p:spPr>
          <a:xfrm>
            <a:off x="1849438" y="1555750"/>
            <a:ext cx="6024562" cy="630238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3B6D7AD9-F0A2-4BBE-8C25-2D98C94A4F8E}"/>
              </a:ext>
            </a:extLst>
          </p:cNvPr>
          <p:cNvSpPr/>
          <p:nvPr/>
        </p:nvSpPr>
        <p:spPr>
          <a:xfrm rot="16200000">
            <a:off x="1017587" y="1447801"/>
            <a:ext cx="936625" cy="736600"/>
          </a:xfrm>
          <a:prstGeom prst="triangle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 dirty="0"/>
          </a:p>
        </p:txBody>
      </p:sp>
      <p:sp>
        <p:nvSpPr>
          <p:cNvPr id="467" name="Triangle 45">
            <a:extLst>
              <a:ext uri="{FF2B5EF4-FFF2-40B4-BE49-F238E27FC236}">
                <a16:creationId xmlns:a16="http://schemas.microsoft.com/office/drawing/2014/main" id="{F4A73D32-DE41-4EEA-A1A3-B2E032C1B28C}"/>
              </a:ext>
            </a:extLst>
          </p:cNvPr>
          <p:cNvSpPr/>
          <p:nvPr/>
        </p:nvSpPr>
        <p:spPr>
          <a:xfrm rot="5400000">
            <a:off x="7747794" y="1547019"/>
            <a:ext cx="938212" cy="736600"/>
          </a:xfrm>
          <a:prstGeom prst="triangle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 dirty="0"/>
          </a:p>
        </p:txBody>
      </p:sp>
      <p:sp>
        <p:nvSpPr>
          <p:cNvPr id="3510" name="TextBox 2">
            <a:extLst>
              <a:ext uri="{FF2B5EF4-FFF2-40B4-BE49-F238E27FC236}">
                <a16:creationId xmlns:a16="http://schemas.microsoft.com/office/drawing/2014/main" id="{5B94C839-07EF-4AF1-8C6C-3DBD4E9DA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5" y="1605693"/>
            <a:ext cx="51752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</a:rPr>
              <a:t>Understanding and Applying Skills </a:t>
            </a:r>
          </a:p>
        </p:txBody>
      </p:sp>
      <p:sp>
        <p:nvSpPr>
          <p:cNvPr id="3511" name="TextBox 4">
            <a:extLst>
              <a:ext uri="{FF2B5EF4-FFF2-40B4-BE49-F238E27FC236}">
                <a16:creationId xmlns:a16="http://schemas.microsoft.com/office/drawing/2014/main" id="{604D3903-48DD-4247-B700-AD070D82542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190377" y="1827119"/>
            <a:ext cx="9985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600" dirty="0">
                <a:solidFill>
                  <a:schemeClr val="bg1"/>
                </a:solidFill>
              </a:rPr>
              <a:t>Year 7</a:t>
            </a:r>
          </a:p>
        </p:txBody>
      </p:sp>
      <p:sp>
        <p:nvSpPr>
          <p:cNvPr id="3512" name="TextBox 439">
            <a:extLst>
              <a:ext uri="{FF2B5EF4-FFF2-40B4-BE49-F238E27FC236}">
                <a16:creationId xmlns:a16="http://schemas.microsoft.com/office/drawing/2014/main" id="{2CA6D444-7F83-401D-96C7-897FDE15E66A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490800" y="1862879"/>
            <a:ext cx="9985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1600" dirty="0">
                <a:solidFill>
                  <a:schemeClr val="bg1"/>
                </a:solidFill>
              </a:rPr>
              <a:t>Year 11</a:t>
            </a:r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8696E43A-9852-4970-BE6D-E59B0A0273D9}"/>
              </a:ext>
            </a:extLst>
          </p:cNvPr>
          <p:cNvSpPr/>
          <p:nvPr/>
        </p:nvSpPr>
        <p:spPr>
          <a:xfrm rot="16200000">
            <a:off x="710222" y="4307601"/>
            <a:ext cx="2934904" cy="2994194"/>
          </a:xfrm>
          <a:prstGeom prst="blockArc">
            <a:avLst>
              <a:gd name="adj1" fmla="val 10812406"/>
              <a:gd name="adj2" fmla="val 21573894"/>
              <a:gd name="adj3" fmla="val 22711"/>
            </a:avLst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956EA550-52CB-4953-BC04-974D4295B264}"/>
              </a:ext>
            </a:extLst>
          </p:cNvPr>
          <p:cNvSpPr/>
          <p:nvPr/>
        </p:nvSpPr>
        <p:spPr>
          <a:xfrm>
            <a:off x="2160752" y="4337246"/>
            <a:ext cx="6077444" cy="66984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 dirty="0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102ABAFB-F313-4F21-B70B-FA9E8F770A67}"/>
              </a:ext>
            </a:extLst>
          </p:cNvPr>
          <p:cNvSpPr/>
          <p:nvPr/>
        </p:nvSpPr>
        <p:spPr>
          <a:xfrm>
            <a:off x="2752388" y="6297043"/>
            <a:ext cx="1213247" cy="1226279"/>
          </a:xfrm>
          <a:prstGeom prst="ellipse">
            <a:avLst/>
          </a:prstGeom>
          <a:solidFill>
            <a:srgbClr val="217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BFA5F061-28F1-468D-9787-8AB0C053ED65}"/>
              </a:ext>
            </a:extLst>
          </p:cNvPr>
          <p:cNvSpPr/>
          <p:nvPr/>
        </p:nvSpPr>
        <p:spPr>
          <a:xfrm>
            <a:off x="2910742" y="6461696"/>
            <a:ext cx="909637" cy="920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33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8974" y="4500672"/>
            <a:ext cx="3328325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C2 Externally Set Assignment- Preparatory work</a:t>
            </a:r>
          </a:p>
        </p:txBody>
      </p:sp>
      <p:sp>
        <p:nvSpPr>
          <p:cNvPr id="240" name="TextBox 52">
            <a:extLst>
              <a:ext uri="{FF2B5EF4-FFF2-40B4-BE49-F238E27FC236}">
                <a16:creationId xmlns:a16="http://schemas.microsoft.com/office/drawing/2014/main" id="{F28B6AAA-9C3E-4DEE-8EE8-84CDE2A8D498}"/>
              </a:ext>
            </a:extLst>
          </p:cNvPr>
          <p:cNvSpPr txBox="1">
            <a:spLocks noChangeArrowheads="1"/>
          </p:cNvSpPr>
          <p:nvPr/>
        </p:nvSpPr>
        <p:spPr bwMode="auto">
          <a:xfrm rot="5400000" flipV="1">
            <a:off x="338396" y="5684580"/>
            <a:ext cx="1564513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C1 Identity Project</a:t>
            </a:r>
          </a:p>
        </p:txBody>
      </p:sp>
      <p:sp>
        <p:nvSpPr>
          <p:cNvPr id="437" name="Rectangle 436">
            <a:extLst>
              <a:ext uri="{FF2B5EF4-FFF2-40B4-BE49-F238E27FC236}">
                <a16:creationId xmlns:a16="http://schemas.microsoft.com/office/drawing/2014/main" id="{507359D3-8B57-43CA-9D7B-4524D2D1B5EA}"/>
              </a:ext>
            </a:extLst>
          </p:cNvPr>
          <p:cNvSpPr/>
          <p:nvPr/>
        </p:nvSpPr>
        <p:spPr>
          <a:xfrm rot="5400000">
            <a:off x="5352038" y="4621915"/>
            <a:ext cx="747589" cy="65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>
            <a:extLst>
              <a:ext uri="{FF2B5EF4-FFF2-40B4-BE49-F238E27FC236}">
                <a16:creationId xmlns:a16="http://schemas.microsoft.com/office/drawing/2014/main" id="{0CCC7EC8-AFF4-4886-B4E0-125E11E30F8D}"/>
              </a:ext>
            </a:extLst>
          </p:cNvPr>
          <p:cNvSpPr/>
          <p:nvPr/>
        </p:nvSpPr>
        <p:spPr>
          <a:xfrm rot="5400000">
            <a:off x="6845023" y="4654262"/>
            <a:ext cx="715199" cy="65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TextBox 52">
            <a:extLst>
              <a:ext uri="{FF2B5EF4-FFF2-40B4-BE49-F238E27FC236}">
                <a16:creationId xmlns:a16="http://schemas.microsoft.com/office/drawing/2014/main" id="{C35361C8-83C5-45F6-8FDA-432A356763E3}"/>
              </a:ext>
            </a:extLst>
          </p:cNvPr>
          <p:cNvSpPr txBox="1">
            <a:spLocks noChangeArrowheads="1"/>
          </p:cNvSpPr>
          <p:nvPr/>
        </p:nvSpPr>
        <p:spPr bwMode="auto">
          <a:xfrm rot="11011743" flipV="1">
            <a:off x="1542285" y="6779024"/>
            <a:ext cx="1144531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C1 Identity Project</a:t>
            </a:r>
          </a:p>
        </p:txBody>
      </p:sp>
      <p:sp>
        <p:nvSpPr>
          <p:cNvPr id="458" name="TextBox 52">
            <a:extLst>
              <a:ext uri="{FF2B5EF4-FFF2-40B4-BE49-F238E27FC236}">
                <a16:creationId xmlns:a16="http://schemas.microsoft.com/office/drawing/2014/main" id="{0F00AAE0-B469-472C-8390-41A361E35EE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280465" y="4435603"/>
            <a:ext cx="890289" cy="461665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C1 Portfolio completion</a:t>
            </a:r>
          </a:p>
        </p:txBody>
      </p:sp>
      <p:sp>
        <p:nvSpPr>
          <p:cNvPr id="459" name="TextBox 52">
            <a:extLst>
              <a:ext uri="{FF2B5EF4-FFF2-40B4-BE49-F238E27FC236}">
                <a16:creationId xmlns:a16="http://schemas.microsoft.com/office/drawing/2014/main" id="{43F28013-3A59-459C-952B-7C9630ED2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23" y="4469929"/>
            <a:ext cx="1149551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C2 ESA- Exam</a:t>
            </a: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FFDF22AA-2D71-4E9A-A29A-1141B00CFEE6}"/>
              </a:ext>
            </a:extLst>
          </p:cNvPr>
          <p:cNvSpPr/>
          <p:nvPr/>
        </p:nvSpPr>
        <p:spPr>
          <a:xfrm>
            <a:off x="8147793" y="4030645"/>
            <a:ext cx="1214437" cy="1252538"/>
          </a:xfrm>
          <a:prstGeom prst="ellipse">
            <a:avLst/>
          </a:prstGeom>
          <a:solidFill>
            <a:srgbClr val="217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D4BC5340-351F-40A9-8B86-1BDC15FBA4AA}"/>
              </a:ext>
            </a:extLst>
          </p:cNvPr>
          <p:cNvSpPr/>
          <p:nvPr/>
        </p:nvSpPr>
        <p:spPr>
          <a:xfrm>
            <a:off x="8274685" y="4137035"/>
            <a:ext cx="968375" cy="1028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/>
          </a:p>
        </p:txBody>
      </p:sp>
      <p:sp>
        <p:nvSpPr>
          <p:cNvPr id="3102" name="TextBox 62">
            <a:extLst>
              <a:ext uri="{FF2B5EF4-FFF2-40B4-BE49-F238E27FC236}">
                <a16:creationId xmlns:a16="http://schemas.microsoft.com/office/drawing/2014/main" id="{DFC477A1-BFCD-457E-BDC3-87E4EEFD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083" y="4330508"/>
            <a:ext cx="939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/>
              <a:t>Exam &amp; Post – 16</a:t>
            </a:r>
          </a:p>
          <a:p>
            <a:pPr algn="ctr" eaLnBrk="1" hangingPunct="1"/>
            <a:r>
              <a:rPr lang="en-US" altLang="en-US" sz="1200" b="1" dirty="0"/>
              <a:t>Destination</a:t>
            </a:r>
          </a:p>
        </p:txBody>
      </p:sp>
      <p:sp>
        <p:nvSpPr>
          <p:cNvPr id="3101" name="TextBox 61">
            <a:extLst>
              <a:ext uri="{FF2B5EF4-FFF2-40B4-BE49-F238E27FC236}">
                <a16:creationId xmlns:a16="http://schemas.microsoft.com/office/drawing/2014/main" id="{DAB121F7-819E-4F48-A192-0CAA5CFE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159" y="6540608"/>
            <a:ext cx="8413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/>
              <a:t>11</a:t>
            </a:r>
          </a:p>
        </p:txBody>
      </p:sp>
      <p:sp>
        <p:nvSpPr>
          <p:cNvPr id="3100" name="TextBox 60">
            <a:extLst>
              <a:ext uri="{FF2B5EF4-FFF2-40B4-BE49-F238E27FC236}">
                <a16:creationId xmlns:a16="http://schemas.microsoft.com/office/drawing/2014/main" id="{0B30E5E4-A3AF-41AE-9B36-1125596DD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796" y="6494084"/>
            <a:ext cx="841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/>
              <a:t>YEAR</a:t>
            </a: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71EE2FF0-20C7-4CB5-976E-F8235E06F7C5}"/>
              </a:ext>
            </a:extLst>
          </p:cNvPr>
          <p:cNvSpPr/>
          <p:nvPr/>
        </p:nvSpPr>
        <p:spPr>
          <a:xfrm rot="5400000" flipH="1">
            <a:off x="6469335" y="6820970"/>
            <a:ext cx="2861416" cy="2445389"/>
          </a:xfrm>
          <a:prstGeom prst="blockArc">
            <a:avLst>
              <a:gd name="adj1" fmla="val 10591650"/>
              <a:gd name="adj2" fmla="val 21499799"/>
              <a:gd name="adj3" fmla="val 26816"/>
            </a:avLst>
          </a:prstGeom>
          <a:solidFill>
            <a:srgbClr val="971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44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55">
              <a:solidFill>
                <a:schemeClr val="tx1"/>
              </a:solidFill>
            </a:endParaRPr>
          </a:p>
        </p:txBody>
      </p:sp>
      <p:sp>
        <p:nvSpPr>
          <p:cNvPr id="289" name="TextBox 52">
            <a:extLst>
              <a:ext uri="{FF2B5EF4-FFF2-40B4-BE49-F238E27FC236}">
                <a16:creationId xmlns:a16="http://schemas.microsoft.com/office/drawing/2014/main" id="{363F6C7A-E8C1-4E77-B34E-5EF65FB46E98}"/>
              </a:ext>
            </a:extLst>
          </p:cNvPr>
          <p:cNvSpPr txBox="1">
            <a:spLocks noChangeArrowheads="1"/>
          </p:cNvSpPr>
          <p:nvPr/>
        </p:nvSpPr>
        <p:spPr bwMode="auto">
          <a:xfrm rot="2771239">
            <a:off x="7731033" y="7051175"/>
            <a:ext cx="134292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C1 Identity Project</a:t>
            </a:r>
          </a:p>
        </p:txBody>
      </p:sp>
      <p:sp>
        <p:nvSpPr>
          <p:cNvPr id="513" name="TextBox 52">
            <a:extLst>
              <a:ext uri="{FF2B5EF4-FFF2-40B4-BE49-F238E27FC236}">
                <a16:creationId xmlns:a16="http://schemas.microsoft.com/office/drawing/2014/main" id="{1D6FDF4D-57A5-4BDE-9EB4-162A0C48B293}"/>
              </a:ext>
            </a:extLst>
          </p:cNvPr>
          <p:cNvSpPr txBox="1">
            <a:spLocks noChangeArrowheads="1"/>
          </p:cNvSpPr>
          <p:nvPr/>
        </p:nvSpPr>
        <p:spPr bwMode="auto">
          <a:xfrm rot="18805079">
            <a:off x="7866044" y="8698309"/>
            <a:ext cx="1153188" cy="276999"/>
          </a:xfrm>
          <a:prstGeom prst="rect">
            <a:avLst/>
          </a:prstGeom>
          <a:solidFill>
            <a:srgbClr val="971B37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Gill Sans MT Condensed" panose="020B0506020104020203" pitchFamily="34" charset="0"/>
              </a:rPr>
              <a:t> C1 Identity Project</a:t>
            </a:r>
          </a:p>
        </p:txBody>
      </p:sp>
      <p:sp>
        <p:nvSpPr>
          <p:cNvPr id="432" name="TextBox 54">
            <a:extLst>
              <a:ext uri="{FF2B5EF4-FFF2-40B4-BE49-F238E27FC236}">
                <a16:creationId xmlns:a16="http://schemas.microsoft.com/office/drawing/2014/main" id="{19C2A16A-3B12-48AD-A64A-2EA6847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37" y="12954073"/>
            <a:ext cx="841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937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/>
              <a:t>YEAR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11671</TotalTime>
  <Words>977</Words>
  <Application>Microsoft Office PowerPoint</Application>
  <PresentationFormat>Custom</PresentationFormat>
  <Paragraphs>177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Gill Sans MT Condensed</vt:lpstr>
      <vt:lpstr>Impact</vt:lpstr>
      <vt:lpstr>ReithSans</vt:lpstr>
      <vt:lpstr>Snap ITC</vt:lpstr>
      <vt:lpstr>Symbol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N Cooke</cp:lastModifiedBy>
  <cp:revision>642</cp:revision>
  <cp:lastPrinted>2020-06-03T09:37:56Z</cp:lastPrinted>
  <dcterms:created xsi:type="dcterms:W3CDTF">2018-02-08T08:28:53Z</dcterms:created>
  <dcterms:modified xsi:type="dcterms:W3CDTF">2025-11-09T18:01:04Z</dcterms:modified>
</cp:coreProperties>
</file>