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8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0" autoAdjust="0"/>
    <p:restoredTop sz="91788" autoAdjust="0"/>
  </p:normalViewPr>
  <p:slideViewPr>
    <p:cSldViewPr snapToGrid="0">
      <p:cViewPr varScale="1">
        <p:scale>
          <a:sx n="41" d="100"/>
          <a:sy n="41" d="100"/>
        </p:scale>
        <p:origin x="4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4/18/2024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097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62D29-C01F-49B4-93F2-C9751F4D7E4B}"/>
              </a:ext>
            </a:extLst>
          </p:cNvPr>
          <p:cNvSpPr/>
          <p:nvPr/>
        </p:nvSpPr>
        <p:spPr>
          <a:xfrm>
            <a:off x="64533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7C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688E3C1C-12D2-4F06-A67E-FC93BBBC4023}"/>
              </a:ext>
            </a:extLst>
          </p:cNvPr>
          <p:cNvSpPr/>
          <p:nvPr/>
        </p:nvSpPr>
        <p:spPr>
          <a:xfrm>
            <a:off x="1503635" y="14736988"/>
            <a:ext cx="6423769" cy="62818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32106" y="2466236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82056" y="3399686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00255" y="2358287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2208285" y="2928309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H="1" flipV="1">
            <a:off x="5211844" y="2952158"/>
            <a:ext cx="15862" cy="26324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5342004-95B6-4112-AC7F-99453558F7A3}"/>
              </a:ext>
            </a:extLst>
          </p:cNvPr>
          <p:cNvCxnSpPr>
            <a:cxnSpLocks/>
          </p:cNvCxnSpPr>
          <p:nvPr/>
        </p:nvCxnSpPr>
        <p:spPr>
          <a:xfrm flipV="1">
            <a:off x="4162371" y="2979000"/>
            <a:ext cx="8531" cy="30225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H="1" flipV="1">
            <a:off x="4745033" y="2960060"/>
            <a:ext cx="15015" cy="7450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H="1" flipV="1">
            <a:off x="3705254" y="2979000"/>
            <a:ext cx="31335" cy="8041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V="1">
            <a:off x="3423958" y="2954916"/>
            <a:ext cx="11397" cy="6648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H="1" flipV="1">
            <a:off x="2947796" y="3048288"/>
            <a:ext cx="7938" cy="2651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V="1">
            <a:off x="2555370" y="3024533"/>
            <a:ext cx="2" cy="104810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V="1">
            <a:off x="1818949" y="2992324"/>
            <a:ext cx="1" cy="6698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1400470" y="2808892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1" y="371340"/>
            <a:ext cx="491971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b="1" dirty="0"/>
              <a:t>Engineering</a:t>
            </a:r>
          </a:p>
          <a:p>
            <a:r>
              <a:rPr lang="en-GB" altLang="en-US" sz="3200" b="1" dirty="0"/>
              <a:t>KS4 Learning Journey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57B9A-E7D3-46AC-98F9-54BE883E7D98}"/>
              </a:ext>
            </a:extLst>
          </p:cNvPr>
          <p:cNvSpPr/>
          <p:nvPr/>
        </p:nvSpPr>
        <p:spPr>
          <a:xfrm>
            <a:off x="230188" y="17213263"/>
            <a:ext cx="9234487" cy="33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33" name="TextBox 2">
            <a:extLst>
              <a:ext uri="{FF2B5EF4-FFF2-40B4-BE49-F238E27FC236}">
                <a16:creationId xmlns:a16="http://schemas.microsoft.com/office/drawing/2014/main" id="{4228DA3B-A373-4570-9642-BD42B8CD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7141825"/>
            <a:ext cx="9413875" cy="46166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bg1"/>
                </a:solidFill>
              </a:rPr>
              <a:t>Service   •   Prayer   •   Achieve   •   Respect 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30462" y="2457505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V="1">
            <a:off x="6116135" y="2908028"/>
            <a:ext cx="1" cy="3006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H="1" flipV="1">
            <a:off x="5645289" y="2939711"/>
            <a:ext cx="18112" cy="74171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41" y="2497042"/>
            <a:ext cx="54577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Engineering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194724" y="2661777"/>
            <a:ext cx="998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10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36774" y="2697218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pic>
        <p:nvPicPr>
          <p:cNvPr id="493" name="Picture 492" descr="Letterhead 2017-Header">
            <a:extLst>
              <a:ext uri="{FF2B5EF4-FFF2-40B4-BE49-F238E27FC236}">
                <a16:creationId xmlns:a16="http://schemas.microsoft.com/office/drawing/2014/main" id="{9A6946FB-DD43-4D73-986A-C63E8D8A15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86" b="28701"/>
          <a:stretch/>
        </p:blipFill>
        <p:spPr bwMode="auto">
          <a:xfrm>
            <a:off x="5465478" y="431772"/>
            <a:ext cx="4007623" cy="1065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0" name="Block Arc 439">
            <a:extLst>
              <a:ext uri="{FF2B5EF4-FFF2-40B4-BE49-F238E27FC236}">
                <a16:creationId xmlns:a16="http://schemas.microsoft.com/office/drawing/2014/main" id="{C12A4F02-ABDC-4CEE-8C2F-0E4137D33BC8}"/>
              </a:ext>
            </a:extLst>
          </p:cNvPr>
          <p:cNvSpPr/>
          <p:nvPr/>
        </p:nvSpPr>
        <p:spPr>
          <a:xfrm rot="16200000">
            <a:off x="434383" y="13123773"/>
            <a:ext cx="2275583" cy="2193925"/>
          </a:xfrm>
          <a:prstGeom prst="blockArc">
            <a:avLst>
              <a:gd name="adj1" fmla="val 10643692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74D324DA-4E19-4402-8FC7-7DD152A07424}"/>
              </a:ext>
            </a:extLst>
          </p:cNvPr>
          <p:cNvSpPr/>
          <p:nvPr/>
        </p:nvSpPr>
        <p:spPr>
          <a:xfrm>
            <a:off x="1570031" y="13070133"/>
            <a:ext cx="6423769" cy="62818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87" name="Block Arc 486">
            <a:extLst>
              <a:ext uri="{FF2B5EF4-FFF2-40B4-BE49-F238E27FC236}">
                <a16:creationId xmlns:a16="http://schemas.microsoft.com/office/drawing/2014/main" id="{BBCE8FCD-85E3-4ADE-A526-CAE84B81BE5E}"/>
              </a:ext>
            </a:extLst>
          </p:cNvPr>
          <p:cNvSpPr/>
          <p:nvPr/>
        </p:nvSpPr>
        <p:spPr>
          <a:xfrm rot="16200000">
            <a:off x="489772" y="9756295"/>
            <a:ext cx="22996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7E808B51-C7F6-4C00-BD1C-90FE6975B36F}"/>
              </a:ext>
            </a:extLst>
          </p:cNvPr>
          <p:cNvSpPr/>
          <p:nvPr/>
        </p:nvSpPr>
        <p:spPr>
          <a:xfrm>
            <a:off x="1799664" y="11374875"/>
            <a:ext cx="6464129" cy="62818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89" name="Block Arc 488">
            <a:extLst>
              <a:ext uri="{FF2B5EF4-FFF2-40B4-BE49-F238E27FC236}">
                <a16:creationId xmlns:a16="http://schemas.microsoft.com/office/drawing/2014/main" id="{BBCBB5E7-0611-47B4-BE3E-EB8F33BB4312}"/>
              </a:ext>
            </a:extLst>
          </p:cNvPr>
          <p:cNvSpPr/>
          <p:nvPr/>
        </p:nvSpPr>
        <p:spPr>
          <a:xfrm rot="5400000" flipH="1">
            <a:off x="6963643" y="8070504"/>
            <a:ext cx="2345472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92FDDDBB-22F9-421E-B428-E7F5AE0ED2C5}"/>
              </a:ext>
            </a:extLst>
          </p:cNvPr>
          <p:cNvSpPr/>
          <p:nvPr/>
        </p:nvSpPr>
        <p:spPr>
          <a:xfrm>
            <a:off x="1637701" y="9707275"/>
            <a:ext cx="3036005" cy="61368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97" name="Block Arc 496">
            <a:extLst>
              <a:ext uri="{FF2B5EF4-FFF2-40B4-BE49-F238E27FC236}">
                <a16:creationId xmlns:a16="http://schemas.microsoft.com/office/drawing/2014/main" id="{3DDAA17A-F4AD-4979-9593-564E6F79A09D}"/>
              </a:ext>
            </a:extLst>
          </p:cNvPr>
          <p:cNvSpPr/>
          <p:nvPr/>
        </p:nvSpPr>
        <p:spPr>
          <a:xfrm rot="16200000">
            <a:off x="531721" y="6412218"/>
            <a:ext cx="2192789" cy="2193925"/>
          </a:xfrm>
          <a:prstGeom prst="blockArc">
            <a:avLst>
              <a:gd name="adj1" fmla="val 11065194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BC2DACD8-8EB1-4F96-A363-AC67AE507237}"/>
              </a:ext>
            </a:extLst>
          </p:cNvPr>
          <p:cNvSpPr/>
          <p:nvPr/>
        </p:nvSpPr>
        <p:spPr>
          <a:xfrm>
            <a:off x="4849585" y="7979356"/>
            <a:ext cx="3335435" cy="61560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8E80D156-1C0F-4032-8BDC-C9079C950F4C}"/>
              </a:ext>
            </a:extLst>
          </p:cNvPr>
          <p:cNvSpPr/>
          <p:nvPr/>
        </p:nvSpPr>
        <p:spPr>
          <a:xfrm>
            <a:off x="1799663" y="6396186"/>
            <a:ext cx="6078933" cy="64005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03" name="Block Arc 502">
            <a:extLst>
              <a:ext uri="{FF2B5EF4-FFF2-40B4-BE49-F238E27FC236}">
                <a16:creationId xmlns:a16="http://schemas.microsoft.com/office/drawing/2014/main" id="{76C7E377-CBC3-400C-A4C6-615D134DABCF}"/>
              </a:ext>
            </a:extLst>
          </p:cNvPr>
          <p:cNvSpPr/>
          <p:nvPr/>
        </p:nvSpPr>
        <p:spPr>
          <a:xfrm rot="5400000" flipH="1">
            <a:off x="6969368" y="11449687"/>
            <a:ext cx="2334022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2FDDDBB-22F9-421E-B428-E7F5AE0ED2C5}"/>
              </a:ext>
            </a:extLst>
          </p:cNvPr>
          <p:cNvSpPr/>
          <p:nvPr/>
        </p:nvSpPr>
        <p:spPr>
          <a:xfrm>
            <a:off x="4849586" y="9707275"/>
            <a:ext cx="3377260" cy="61368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FC8A50B-98B6-4394-9E43-C9843A3D44F3}"/>
              </a:ext>
            </a:extLst>
          </p:cNvPr>
          <p:cNvSpPr/>
          <p:nvPr/>
        </p:nvSpPr>
        <p:spPr>
          <a:xfrm>
            <a:off x="4193202" y="9473214"/>
            <a:ext cx="1128562" cy="103935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F6415DF-D367-4FE1-98D8-650C03B3A152}"/>
              </a:ext>
            </a:extLst>
          </p:cNvPr>
          <p:cNvSpPr/>
          <p:nvPr/>
        </p:nvSpPr>
        <p:spPr>
          <a:xfrm>
            <a:off x="4341633" y="9582295"/>
            <a:ext cx="841375" cy="8037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9" name="TextBox 53">
            <a:extLst>
              <a:ext uri="{FF2B5EF4-FFF2-40B4-BE49-F238E27FC236}">
                <a16:creationId xmlns:a16="http://schemas.microsoft.com/office/drawing/2014/main" id="{BA7B248D-9BF2-4EB7-A0F9-A4C1266E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195" y="9729198"/>
            <a:ext cx="927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11</a:t>
            </a:r>
          </a:p>
        </p:txBody>
      </p:sp>
      <p:sp>
        <p:nvSpPr>
          <p:cNvPr id="70" name="TextBox 52">
            <a:extLst>
              <a:ext uri="{FF2B5EF4-FFF2-40B4-BE49-F238E27FC236}">
                <a16:creationId xmlns:a16="http://schemas.microsoft.com/office/drawing/2014/main" id="{8320BDB7-C9D9-4046-B079-AE8316DB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33" y="9616195"/>
            <a:ext cx="841375" cy="3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C2DACD8-8EB1-4F96-A363-AC67AE507237}"/>
              </a:ext>
            </a:extLst>
          </p:cNvPr>
          <p:cNvSpPr/>
          <p:nvPr/>
        </p:nvSpPr>
        <p:spPr>
          <a:xfrm>
            <a:off x="1554297" y="7979355"/>
            <a:ext cx="3119410" cy="618971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40052" y="6126689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60702" y="6236227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5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277" y="6426727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78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257" y="14881269"/>
            <a:ext cx="325913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1</a:t>
            </a:r>
          </a:p>
        </p:txBody>
      </p:sp>
      <p:sp>
        <p:nvSpPr>
          <p:cNvPr id="79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78" y="11491969"/>
            <a:ext cx="325913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2</a:t>
            </a:r>
          </a:p>
        </p:txBody>
      </p:sp>
      <p:sp>
        <p:nvSpPr>
          <p:cNvPr id="80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433" y="9774413"/>
            <a:ext cx="1977654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3</a:t>
            </a:r>
          </a:p>
        </p:txBody>
      </p:sp>
      <p:sp>
        <p:nvSpPr>
          <p:cNvPr id="8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73" y="9797578"/>
            <a:ext cx="2528145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1</a:t>
            </a:r>
          </a:p>
        </p:txBody>
      </p:sp>
      <p:sp>
        <p:nvSpPr>
          <p:cNvPr id="82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935" y="8061433"/>
            <a:ext cx="1323192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2</a:t>
            </a:r>
          </a:p>
        </p:txBody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801" y="6516976"/>
            <a:ext cx="1977654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68377" y="13974309"/>
            <a:ext cx="1056202" cy="75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  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 Impact of quantities of production on production plans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 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91035" y="14358038"/>
            <a:ext cx="1227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Interpretation of 2D and 3D engineering drawings</a:t>
            </a:r>
            <a:endParaRPr lang="en-GB" sz="800" dirty="0">
              <a:solidFill>
                <a:srgbClr val="000000"/>
              </a:solidFill>
              <a:latin typeface="BIDPGX+ArialMT"/>
              <a:ea typeface="Calibri" panose="020F0502020204030204" pitchFamily="34" charset="0"/>
              <a:cs typeface="BIDPGX+ArialM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80959" y="14268679"/>
            <a:ext cx="72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Production of plans for the making  </a:t>
            </a:r>
            <a:endParaRPr lang="en-GB" sz="800" dirty="0">
              <a:solidFill>
                <a:srgbClr val="000000"/>
              </a:solidFill>
              <a:latin typeface="BIDPGX+ArialMT"/>
              <a:ea typeface="Calibri" panose="020F0502020204030204" pitchFamily="34" charset="0"/>
              <a:cs typeface="BIDPGX+ArialM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778100" y="14474854"/>
            <a:ext cx="1391728" cy="218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Use of tools and equipment. 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07624" y="14219599"/>
            <a:ext cx="1865664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indent="0"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Compare against engineering drawings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56" name="Picture 32" descr="Brady Part: 58525 | Safety Goggles Symbol Labels | BradyCanada.c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59" y="24543840"/>
            <a:ext cx="89666" cy="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AutoCAD 2010 Free Tutorial Download | Autocad drawing, Autocad ...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5763"/>
          <a:stretch/>
        </p:blipFill>
        <p:spPr bwMode="auto">
          <a:xfrm>
            <a:off x="7466352" y="14229276"/>
            <a:ext cx="357418" cy="2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8612" y="14278112"/>
            <a:ext cx="1124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Plan for the making of a pre-production product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1697" y="13731488"/>
            <a:ext cx="1140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Standard drawing conventions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530" y="13102115"/>
            <a:ext cx="10230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Production of plans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7977" y="12596620"/>
            <a:ext cx="2607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1" dirty="0"/>
          </a:p>
          <a:p>
            <a:r>
              <a:rPr lang="en-GB" sz="800" b="1" dirty="0"/>
              <a:t>Be able to use processes, tools and equipment safely to make a pre-production product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34998" y="13565285"/>
            <a:ext cx="1258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  <a:p>
            <a:r>
              <a:rPr lang="en-GB" sz="800" dirty="0"/>
              <a:t>Appropriate processes for making pre-production products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34792" y="12710310"/>
            <a:ext cx="890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Bench work and hand-held tools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40953" y="13688395"/>
            <a:ext cx="131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Manually controlled machining operations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007149" y="12549069"/>
            <a:ext cx="113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How to use tools and equipment when making products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26771" y="13703987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Bench work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71335" y="12726102"/>
            <a:ext cx="1507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Setting of machines/equipment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672235" y="13594276"/>
            <a:ext cx="1811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  <a:p>
            <a:r>
              <a:rPr lang="en-GB" sz="800" dirty="0"/>
              <a:t>How to follow safe working procedures when using tools and equipment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09670" y="12675078"/>
            <a:ext cx="1048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Personal Protective Equipment (PPE)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699904" y="12581187"/>
            <a:ext cx="905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Consideration of scales of manufacture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477991" y="12352103"/>
            <a:ext cx="1167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One-off/job production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8832390" y="11063465"/>
            <a:ext cx="76910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b="1" u="sng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R014 End of year Exam Preparation</a:t>
            </a:r>
            <a:endParaRPr lang="en-GB" sz="8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161975" y="10871546"/>
            <a:ext cx="729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Types of engineering materials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960872" y="12034722"/>
            <a:ext cx="1317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Metals: Ferrous and alloys, non-ferrous and alloys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011178" y="10785495"/>
            <a:ext cx="1359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Polymers: Thermoplastics and thermosetting plastics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330429" y="11987059"/>
            <a:ext cx="564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Ceramics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887224" y="12011043"/>
            <a:ext cx="1409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Uses of specific materials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796261" y="11103393"/>
            <a:ext cx="673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Composites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911778" y="12185570"/>
            <a:ext cx="8499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Smart Materials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771778" y="10899048"/>
            <a:ext cx="1385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New and emerging materials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163768" y="12009465"/>
            <a:ext cx="1144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Properties of Materials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318978" y="11087309"/>
            <a:ext cx="12971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Material Testing processes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811909" y="10865235"/>
            <a:ext cx="1079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Destructive and non destructive testing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500162" y="12170552"/>
            <a:ext cx="13179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Characteristics of materials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8281769" y="13797849"/>
            <a:ext cx="1247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Know about properties and uses of engineering materials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940247" y="10899917"/>
            <a:ext cx="198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Be able to plan the production of components on Computer Numerical Control (CNC) machines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025789" y="12154530"/>
            <a:ext cx="12907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CNC machining operations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677178" y="12003373"/>
            <a:ext cx="11304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Planning of operations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951310" y="11040507"/>
            <a:ext cx="10711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Scale of manufacture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021691" y="12138633"/>
            <a:ext cx="8771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Type of machine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745790" y="11980316"/>
            <a:ext cx="7906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Tools required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198676" y="10342824"/>
            <a:ext cx="1082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Speeds and feeds for the size and type of materials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256144" y="10335951"/>
            <a:ext cx="180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1" dirty="0"/>
          </a:p>
          <a:p>
            <a:r>
              <a:rPr lang="en-GB" sz="800" b="1" dirty="0"/>
              <a:t>Interpret information from (CAD) to manufacture Components on CNC equipment.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337256" y="10698595"/>
            <a:ext cx="874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 of Computer Aided Design (CAD) packages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73724" y="9231643"/>
            <a:ext cx="1246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Factors to consider when performing CNC machine programming operations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640638" y="9102558"/>
            <a:ext cx="1423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Be able to set-up and use CNC equipment to manufacture components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435210" y="10299717"/>
            <a:ext cx="90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Procedures for setting up CNC equipment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908597" y="9202249"/>
            <a:ext cx="156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Methods used to compare items manufactured by manually controlled and CNC production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256011" y="9227610"/>
            <a:ext cx="189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Know about applications of computer control processes used in manufacture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075914" y="10379418"/>
            <a:ext cx="9396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Rapid prototyping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01854" y="10331676"/>
            <a:ext cx="995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CNC machining - additive manufacturing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63529" y="10621494"/>
            <a:ext cx="5453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Robotics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850863" y="10313367"/>
            <a:ext cx="1521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Computer controlled processes used for different scales of manufacture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162405" y="9012782"/>
            <a:ext cx="1070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Understand engineering processes and their application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203739" y="7206110"/>
            <a:ext cx="769102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b="1" u="sng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R014 Exam Preparation</a:t>
            </a:r>
            <a:endParaRPr lang="en-GB" sz="8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179234" y="10387395"/>
            <a:ext cx="1350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Basic engineering processes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632647" y="10158252"/>
            <a:ext cx="906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Material removal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807000" y="9942796"/>
            <a:ext cx="760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Hand forming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9044685" y="9617272"/>
            <a:ext cx="590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Joining methods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947618" y="8174524"/>
            <a:ext cx="626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Heat treatment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620211" y="797184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Surface finishing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458496" y="7781818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Machine processes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018867" y="9252989"/>
            <a:ext cx="529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Forming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742803" y="8823559"/>
            <a:ext cx="906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Material removal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732435" y="8607736"/>
            <a:ext cx="587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Moulding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7821529" y="7602755"/>
            <a:ext cx="15343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Safe use of tools and equipment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695261" y="8581893"/>
            <a:ext cx="1153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Developments in engineering processes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830461" y="7486033"/>
            <a:ext cx="112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Computer Numerical Control (CNC) machining processes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966726" y="7724745"/>
            <a:ext cx="933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Laser applications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742007" y="7524204"/>
            <a:ext cx="11705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Additive manufacturing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794566" y="7289747"/>
            <a:ext cx="124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1" dirty="0"/>
          </a:p>
          <a:p>
            <a:r>
              <a:rPr lang="en-GB" sz="800" b="1" dirty="0"/>
              <a:t>Impact of modern technologies on engineering production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4757483" y="8592206"/>
            <a:ext cx="6848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Automation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5109696" y="8736475"/>
            <a:ext cx="1167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Digital communications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5583565" y="8566999"/>
            <a:ext cx="10935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Global manufacturing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4635976" y="8916914"/>
            <a:ext cx="22716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Standardisation of processes and procedures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73104" y="11857205"/>
            <a:ext cx="822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u="sng" dirty="0"/>
              <a:t>Unit R016: Manufacturing in Quantity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938790" y="7567389"/>
            <a:ext cx="1015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The importance of quality control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094015" y="7364880"/>
            <a:ext cx="81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Reasons for implementing quality control in production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3075804" y="8631963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Quality procedures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1407847" y="7520504"/>
            <a:ext cx="1896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Assess product quality from inspection and quality control techniques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571806" y="8621495"/>
            <a:ext cx="1583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Quality control techniques used in stages of production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824168" y="8661724"/>
            <a:ext cx="920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Application of basic inspection checks 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02416" y="8511089"/>
            <a:ext cx="1054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 of inspection equipment 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1519" y="8074515"/>
            <a:ext cx="895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Techniques for evaluating product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6895" y="5801001"/>
            <a:ext cx="2063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" b="1" dirty="0"/>
          </a:p>
          <a:p>
            <a:pPr algn="ctr"/>
            <a:r>
              <a:rPr lang="en-GB" sz="800" b="1" dirty="0"/>
              <a:t>Learning Outcome 3: Know how modern technologies can be used in quality control</a:t>
            </a:r>
          </a:p>
          <a:p>
            <a:pPr algn="ctr"/>
            <a:r>
              <a:rPr lang="en-GB" sz="800" b="1" dirty="0"/>
              <a:t>applications of modern technologies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860066" y="6174803"/>
            <a:ext cx="11897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Non-destructive testing 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677997" y="7064506"/>
            <a:ext cx="163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Know the principles of lean manufacturing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479411" y="5900623"/>
            <a:ext cx="1026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Causes of waste in manufacturing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3216493" y="7028483"/>
            <a:ext cx="1273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Categories of waste (7 lean wastes – TIMWOOD)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452705" y="6142685"/>
            <a:ext cx="13292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Methods of reducing waste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4521302" y="5983097"/>
            <a:ext cx="16738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Design for Manufacturing Assembly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4792032" y="6110825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Common fixing strategy 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4374242" y="7048201"/>
            <a:ext cx="12939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Standardised components 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346076" y="7065256"/>
            <a:ext cx="9621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Sustainable design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5966726" y="6143031"/>
            <a:ext cx="11047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Complexity reduction 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663060" y="15162784"/>
            <a:ext cx="17913" cy="158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7813717" y="14282841"/>
            <a:ext cx="109750" cy="302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1389934" y="13627778"/>
            <a:ext cx="17913" cy="158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957254" y="13261710"/>
            <a:ext cx="80820" cy="1459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1428484" y="12999152"/>
            <a:ext cx="80820" cy="1459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2879398" y="12910524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2446554" y="13568853"/>
            <a:ext cx="57361" cy="19371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3700897" y="13528660"/>
            <a:ext cx="154406" cy="2012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007753" y="12808441"/>
            <a:ext cx="51012" cy="3145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979111" y="12897860"/>
            <a:ext cx="51012" cy="3145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227247" y="13588462"/>
            <a:ext cx="12928" cy="1369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6461462" y="12853110"/>
            <a:ext cx="51012" cy="3145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736200" y="13570287"/>
            <a:ext cx="3179" cy="2262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589277" y="13563936"/>
            <a:ext cx="3179" cy="2262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665161" y="12849648"/>
            <a:ext cx="84786" cy="29859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8435003" y="12808441"/>
            <a:ext cx="199233" cy="194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8597385" y="12412790"/>
            <a:ext cx="143029" cy="297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608366" y="11850827"/>
            <a:ext cx="543357" cy="19532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802365" y="11581945"/>
            <a:ext cx="147611" cy="1551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973264" y="11293456"/>
            <a:ext cx="147611" cy="1551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6823362" y="11835138"/>
            <a:ext cx="165179" cy="25448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6327264" y="11732460"/>
            <a:ext cx="165179" cy="4411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564753" y="11902656"/>
            <a:ext cx="2007" cy="1427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169529" y="11975828"/>
            <a:ext cx="2007" cy="1427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4534862" y="11898206"/>
            <a:ext cx="2007" cy="1427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710526" y="11200534"/>
            <a:ext cx="63233" cy="27979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6796261" y="11226614"/>
            <a:ext cx="80868" cy="2098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5878211" y="11299929"/>
            <a:ext cx="80868" cy="2098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754617" y="11048995"/>
            <a:ext cx="86655" cy="3630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6560581" y="11091082"/>
            <a:ext cx="123947" cy="4308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2885193" y="11101378"/>
            <a:ext cx="123947" cy="4308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3839068" y="11950391"/>
            <a:ext cx="70245" cy="261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2757111" y="11809915"/>
            <a:ext cx="70245" cy="261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986432" y="11217043"/>
            <a:ext cx="35259" cy="2466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1909367" y="11866993"/>
            <a:ext cx="11933" cy="1595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608227" y="11373533"/>
            <a:ext cx="167322" cy="4833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3814593" y="10293843"/>
            <a:ext cx="18732" cy="1561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075810" y="10946955"/>
            <a:ext cx="277781" cy="1833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1179925" y="10388318"/>
            <a:ext cx="240998" cy="973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1424823" y="9469698"/>
            <a:ext cx="64680" cy="38877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607233" y="9423847"/>
            <a:ext cx="81807" cy="4301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2851989" y="9444739"/>
            <a:ext cx="81807" cy="4301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2730799" y="10241102"/>
            <a:ext cx="272007" cy="1187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5407993" y="9542853"/>
            <a:ext cx="312426" cy="2636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376324" y="10149626"/>
            <a:ext cx="47883" cy="2427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939679" y="7264928"/>
            <a:ext cx="291367" cy="1499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955148" y="10231209"/>
            <a:ext cx="66066" cy="49725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6836013" y="10179592"/>
            <a:ext cx="52092" cy="2108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8241990" y="10221892"/>
            <a:ext cx="52092" cy="2108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152938" y="9600801"/>
            <a:ext cx="77276" cy="1858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105338" y="9484148"/>
            <a:ext cx="45447" cy="31800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8575765" y="10110733"/>
            <a:ext cx="102656" cy="1650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8918676" y="9786549"/>
            <a:ext cx="102656" cy="1650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798256" y="8322427"/>
            <a:ext cx="167325" cy="944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506296" y="8037811"/>
            <a:ext cx="167325" cy="944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866755" y="7846264"/>
            <a:ext cx="159190" cy="21939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803923" y="8469514"/>
            <a:ext cx="50800" cy="23836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6895007" y="7896032"/>
            <a:ext cx="54874" cy="2267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6643565" y="8431577"/>
            <a:ext cx="90529" cy="2376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5486606" y="8495328"/>
            <a:ext cx="90529" cy="2376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5940918" y="7757088"/>
            <a:ext cx="18162" cy="2965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5175668" y="7952724"/>
            <a:ext cx="12398" cy="2118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000397" y="8468354"/>
            <a:ext cx="8419" cy="1581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4046792" y="8470628"/>
            <a:ext cx="8419" cy="1581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3810235" y="7846264"/>
            <a:ext cx="99078" cy="2038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3150087" y="8447741"/>
            <a:ext cx="14951" cy="21295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3092632" y="7811571"/>
            <a:ext cx="40041" cy="30443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1699699" y="8460251"/>
            <a:ext cx="17045" cy="1717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098091" y="7724745"/>
            <a:ext cx="302110" cy="828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1197628" y="8383963"/>
            <a:ext cx="33418" cy="2784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433586" y="7778289"/>
            <a:ext cx="178960" cy="2268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804395" y="8237795"/>
            <a:ext cx="178960" cy="2268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1374031" y="7013679"/>
            <a:ext cx="370904" cy="1592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991250" y="6424323"/>
            <a:ext cx="249896" cy="1491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1926878" y="6365036"/>
            <a:ext cx="14814" cy="17205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3282446" y="6169429"/>
            <a:ext cx="68683" cy="3432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3169812" y="6835101"/>
            <a:ext cx="71797" cy="3220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3513898" y="6323096"/>
            <a:ext cx="33350" cy="18013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4331810" y="6875333"/>
            <a:ext cx="104039" cy="2361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755478" y="6200119"/>
            <a:ext cx="2005" cy="29464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979111" y="6317923"/>
            <a:ext cx="59399" cy="1576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5964623" y="6299641"/>
            <a:ext cx="59399" cy="1576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6357079" y="6957907"/>
            <a:ext cx="59398" cy="19725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Tool Belt Images, Stock Photos &amp; Vectors | Shutterstock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b="21018"/>
          <a:stretch/>
        </p:blipFill>
        <p:spPr bwMode="auto">
          <a:xfrm>
            <a:off x="3167244" y="12435840"/>
            <a:ext cx="547655" cy="2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333" y="12393834"/>
            <a:ext cx="422890" cy="42289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005" y="12400362"/>
            <a:ext cx="315000" cy="315000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9"/>
          <a:srcRect t="13556" b="15334"/>
          <a:stretch/>
        </p:blipFill>
        <p:spPr>
          <a:xfrm>
            <a:off x="4092373" y="14006579"/>
            <a:ext cx="682033" cy="485001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127" y="12322748"/>
            <a:ext cx="206825" cy="428234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98377" y="10555184"/>
            <a:ext cx="246115" cy="263128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9355" r="83226">
                        <a14:foregroundMark x1="40968" y1="41358" x2="29355" y2="53086"/>
                        <a14:foregroundMark x1="29355" y1="53086" x2="46452" y2="84568"/>
                      </a14:backgroundRemoval>
                    </a14:imgEffect>
                  </a14:imgLayer>
                </a14:imgProps>
              </a:ext>
            </a:extLst>
          </a:blip>
          <a:srcRect l="23277" r="21519"/>
          <a:stretch/>
        </p:blipFill>
        <p:spPr>
          <a:xfrm>
            <a:off x="2472630" y="10685505"/>
            <a:ext cx="428139" cy="405297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495" y="9648377"/>
            <a:ext cx="499641" cy="484301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3403" y="8833816"/>
            <a:ext cx="411761" cy="413599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 rotWithShape="1">
          <a:blip r:embed="rId16"/>
          <a:srcRect l="19488" t="19477" r="20778" b="20419"/>
          <a:stretch/>
        </p:blipFill>
        <p:spPr>
          <a:xfrm>
            <a:off x="4931893" y="9129374"/>
            <a:ext cx="335982" cy="338069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698" y="8847341"/>
            <a:ext cx="263908" cy="430350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9826" y="8471894"/>
            <a:ext cx="270384" cy="436892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8256" y="7129475"/>
            <a:ext cx="621272" cy="499503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8310" y="7225458"/>
            <a:ext cx="391652" cy="376259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78755" y="7084802"/>
            <a:ext cx="315583" cy="46569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3928" y="6378491"/>
            <a:ext cx="562417" cy="40172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03591" y="5714752"/>
            <a:ext cx="1060427" cy="454469"/>
          </a:xfrm>
          <a:prstGeom prst="rect">
            <a:avLst/>
          </a:prstGeom>
        </p:spPr>
      </p:pic>
      <p:sp>
        <p:nvSpPr>
          <p:cNvPr id="240" name="TextBox 239"/>
          <p:cNvSpPr txBox="1"/>
          <p:nvPr/>
        </p:nvSpPr>
        <p:spPr>
          <a:xfrm>
            <a:off x="7974211" y="3200163"/>
            <a:ext cx="95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Apply principles of sustainable design</a:t>
            </a:r>
          </a:p>
          <a:p>
            <a:endParaRPr lang="en-GB" sz="800" dirty="0"/>
          </a:p>
        </p:txBody>
      </p:sp>
      <p:sp>
        <p:nvSpPr>
          <p:cNvPr id="243" name="Rectangle 242"/>
          <p:cNvSpPr/>
          <p:nvPr/>
        </p:nvSpPr>
        <p:spPr>
          <a:xfrm>
            <a:off x="997648" y="3138803"/>
            <a:ext cx="120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Work safely and responsibility in workshop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993055" y="3707287"/>
            <a:ext cx="1604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Apply safety measures when using machines and hand tools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1716150" y="3321498"/>
            <a:ext cx="939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Interpret engineering drawings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2071189" y="4027283"/>
            <a:ext cx="1072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Plan for manufacture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2490790" y="3281256"/>
            <a:ext cx="929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Apply quality control measures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3112700" y="3597424"/>
            <a:ext cx="6238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Assess risk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3362413" y="3732813"/>
            <a:ext cx="890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Select and use appropriate PPE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3732310" y="3256307"/>
            <a:ext cx="960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Evaluate quality of work/ outcome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4369275" y="3639162"/>
            <a:ext cx="766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Conform to drawing conventions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4736906" y="3183312"/>
            <a:ext cx="961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Independently demonstrate safe use of machinery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5175428" y="3682696"/>
            <a:ext cx="943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Know materials, properties and engineering uses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5706825" y="3191130"/>
            <a:ext cx="794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Independently setup CAD CAM equipment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6057461" y="3677960"/>
            <a:ext cx="108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Understand modern manufacturing methods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6515082" y="3135561"/>
            <a:ext cx="852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Evaluate pre production item against specification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7182712" y="3191003"/>
            <a:ext cx="719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Evaluate types of waste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7543545" y="3582698"/>
            <a:ext cx="96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Select appropriate material testing method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7953798" y="3191937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8400263" y="2859589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7533766" y="2868320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6911994" y="2987104"/>
            <a:ext cx="4929" cy="1481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6531609" y="3027941"/>
            <a:ext cx="16959" cy="6534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2E01C4B6-FE26-4A1E-BB1B-7C25528216F3}"/>
              </a:ext>
            </a:extLst>
          </p:cNvPr>
          <p:cNvCxnSpPr>
            <a:cxnSpLocks/>
          </p:cNvCxnSpPr>
          <p:nvPr/>
        </p:nvCxnSpPr>
        <p:spPr>
          <a:xfrm flipH="1" flipV="1">
            <a:off x="8640260" y="13528660"/>
            <a:ext cx="307358" cy="2991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Oval 509">
            <a:extLst>
              <a:ext uri="{FF2B5EF4-FFF2-40B4-BE49-F238E27FC236}">
                <a16:creationId xmlns:a16="http://schemas.microsoft.com/office/drawing/2014/main" id="{FFC8A50B-98B6-4394-9E43-C9843A3D44F3}"/>
              </a:ext>
            </a:extLst>
          </p:cNvPr>
          <p:cNvSpPr/>
          <p:nvPr/>
        </p:nvSpPr>
        <p:spPr>
          <a:xfrm>
            <a:off x="7730104" y="14540536"/>
            <a:ext cx="1128562" cy="103935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4F6415DF-D367-4FE1-98D8-650C03B3A152}"/>
              </a:ext>
            </a:extLst>
          </p:cNvPr>
          <p:cNvSpPr/>
          <p:nvPr/>
        </p:nvSpPr>
        <p:spPr>
          <a:xfrm>
            <a:off x="7878535" y="14649617"/>
            <a:ext cx="841375" cy="8037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12" name="TextBox 53">
            <a:extLst>
              <a:ext uri="{FF2B5EF4-FFF2-40B4-BE49-F238E27FC236}">
                <a16:creationId xmlns:a16="http://schemas.microsoft.com/office/drawing/2014/main" id="{BA7B248D-9BF2-4EB7-A0F9-A4C1266E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097" y="14796520"/>
            <a:ext cx="927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10</a:t>
            </a:r>
          </a:p>
        </p:txBody>
      </p:sp>
      <p:sp>
        <p:nvSpPr>
          <p:cNvPr id="514" name="TextBox 52">
            <a:extLst>
              <a:ext uri="{FF2B5EF4-FFF2-40B4-BE49-F238E27FC236}">
                <a16:creationId xmlns:a16="http://schemas.microsoft.com/office/drawing/2014/main" id="{8320BDB7-C9D9-4046-B079-AE8316DB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835" y="14683517"/>
            <a:ext cx="841375" cy="3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ADA50E2-EDFB-42BA-87C0-70BDFE07B7A6}"/>
              </a:ext>
            </a:extLst>
          </p:cNvPr>
          <p:cNvCxnSpPr>
            <a:cxnSpLocks/>
          </p:cNvCxnSpPr>
          <p:nvPr/>
        </p:nvCxnSpPr>
        <p:spPr>
          <a:xfrm flipH="1">
            <a:off x="1176935" y="14604279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5715CC4-4673-4591-B3B6-4C2CBDAB2452}"/>
              </a:ext>
            </a:extLst>
          </p:cNvPr>
          <p:cNvCxnSpPr>
            <a:cxnSpLocks/>
          </p:cNvCxnSpPr>
          <p:nvPr/>
        </p:nvCxnSpPr>
        <p:spPr>
          <a:xfrm flipH="1">
            <a:off x="2453357" y="14633651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EBC93E30-1D86-462C-92BE-EF00ADECAE21}"/>
              </a:ext>
            </a:extLst>
          </p:cNvPr>
          <p:cNvCxnSpPr>
            <a:cxnSpLocks/>
          </p:cNvCxnSpPr>
          <p:nvPr/>
        </p:nvCxnSpPr>
        <p:spPr>
          <a:xfrm>
            <a:off x="3513898" y="14678548"/>
            <a:ext cx="36014" cy="1962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BF5BCEC6-5E85-46F5-9AB7-D10E67B186B4}"/>
              </a:ext>
            </a:extLst>
          </p:cNvPr>
          <p:cNvCxnSpPr>
            <a:cxnSpLocks/>
          </p:cNvCxnSpPr>
          <p:nvPr/>
        </p:nvCxnSpPr>
        <p:spPr>
          <a:xfrm>
            <a:off x="4489644" y="14693119"/>
            <a:ext cx="11871" cy="2293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46978606-6B76-4869-BEB4-79DD3537BD54}"/>
              </a:ext>
            </a:extLst>
          </p:cNvPr>
          <p:cNvCxnSpPr>
            <a:cxnSpLocks/>
          </p:cNvCxnSpPr>
          <p:nvPr/>
        </p:nvCxnSpPr>
        <p:spPr>
          <a:xfrm>
            <a:off x="5246821" y="14420238"/>
            <a:ext cx="29565" cy="5381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B722F8C4-7992-4336-98F6-1D31D315184B}"/>
              </a:ext>
            </a:extLst>
          </p:cNvPr>
          <p:cNvCxnSpPr>
            <a:cxnSpLocks/>
          </p:cNvCxnSpPr>
          <p:nvPr/>
        </p:nvCxnSpPr>
        <p:spPr>
          <a:xfrm flipH="1">
            <a:off x="6905004" y="14670827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4D4E2CF-E64F-4F3E-9D8F-144DEED5A647}"/>
              </a:ext>
            </a:extLst>
          </p:cNvPr>
          <p:cNvSpPr/>
          <p:nvPr/>
        </p:nvSpPr>
        <p:spPr>
          <a:xfrm>
            <a:off x="6108841" y="14036756"/>
            <a:ext cx="727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Risk Assessment</a:t>
            </a:r>
            <a:endParaRPr lang="en-GB" sz="800" dirty="0">
              <a:solidFill>
                <a:srgbClr val="000000"/>
              </a:solidFill>
              <a:latin typeface="BIDPGX+ArialMT"/>
              <a:ea typeface="Calibri" panose="020F0502020204030204" pitchFamily="34" charset="0"/>
              <a:cs typeface="BIDPGX+ArialMT"/>
            </a:endParaRPr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0E7B37B6-E16E-4637-ABD4-C5D45275C487}"/>
              </a:ext>
            </a:extLst>
          </p:cNvPr>
          <p:cNvCxnSpPr>
            <a:cxnSpLocks/>
          </p:cNvCxnSpPr>
          <p:nvPr/>
        </p:nvCxnSpPr>
        <p:spPr>
          <a:xfrm flipH="1">
            <a:off x="6068022" y="14375310"/>
            <a:ext cx="189250" cy="43747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Rectangle 472">
            <a:extLst>
              <a:ext uri="{FF2B5EF4-FFF2-40B4-BE49-F238E27FC236}">
                <a16:creationId xmlns:a16="http://schemas.microsoft.com/office/drawing/2014/main" id="{8DC6F5F8-4A0F-4A5A-BD36-A4418F94BB25}"/>
              </a:ext>
            </a:extLst>
          </p:cNvPr>
          <p:cNvSpPr/>
          <p:nvPr/>
        </p:nvSpPr>
        <p:spPr>
          <a:xfrm>
            <a:off x="4774406" y="13949679"/>
            <a:ext cx="822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u="sng" dirty="0"/>
              <a:t>Unit R015 Manufacturing a one-off product</a:t>
            </a:r>
          </a:p>
        </p:txBody>
      </p:sp>
    </p:spTree>
    <p:extLst>
      <p:ext uri="{BB962C8B-B14F-4D97-AF65-F5344CB8AC3E}">
        <p14:creationId xmlns:p14="http://schemas.microsoft.com/office/powerpoint/2010/main" val="138341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9182</TotalTime>
  <Words>617</Words>
  <Application>Microsoft Office PowerPoint</Application>
  <PresentationFormat>Custom</PresentationFormat>
  <Paragraphs>140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BIDPGX+ArialMT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 Cowell</cp:lastModifiedBy>
  <cp:revision>460</cp:revision>
  <cp:lastPrinted>2020-06-03T09:37:56Z</cp:lastPrinted>
  <dcterms:created xsi:type="dcterms:W3CDTF">2018-02-08T08:28:53Z</dcterms:created>
  <dcterms:modified xsi:type="dcterms:W3CDTF">2024-04-18T08:39:05Z</dcterms:modified>
</cp:coreProperties>
</file>